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oboto Black"/>
      <p:bold r:id="rId67"/>
      <p:boldItalic r:id="rId68"/>
    </p:embeddedFont>
    <p:embeddedFont>
      <p:font typeface="League Spartan"/>
      <p:regular r:id="rId69"/>
      <p:bold r:id="rId70"/>
    </p:embeddedFont>
    <p:embeddedFont>
      <p:font typeface="Barlow Condensed"/>
      <p:bold r:id="rId71"/>
      <p:boldItalic r:id="rId72"/>
    </p:embeddedFont>
    <p:embeddedFont>
      <p:font typeface="Montserrat Light"/>
      <p:regular r:id="rId73"/>
      <p:bold r:id="rId74"/>
      <p:italic r:id="rId75"/>
      <p:boldItalic r:id="rId76"/>
    </p:embeddedFont>
    <p:embeddedFont>
      <p:font typeface="Lexend"/>
      <p:regular r:id="rId77"/>
      <p:bold r:id="rId78"/>
    </p:embeddedFont>
    <p:embeddedFont>
      <p:font typeface="Trocchi"/>
      <p:regular r:id="rId79"/>
    </p:embeddedFont>
    <p:embeddedFont>
      <p:font typeface="Comfortaa Medium"/>
      <p:regular r:id="rId80"/>
      <p:bold r:id="rId81"/>
    </p:embeddedFont>
    <p:embeddedFont>
      <p:font typeface="Forum"/>
      <p:regular r:id="rId82"/>
    </p:embeddedFont>
    <p:embeddedFont>
      <p:font typeface="Oswald Medium"/>
      <p:regular r:id="rId83"/>
      <p:bold r:id="rId84"/>
    </p:embeddedFont>
    <p:embeddedFont>
      <p:font typeface="Roboto"/>
      <p:regular r:id="rId85"/>
      <p:bold r:id="rId86"/>
      <p:italic r:id="rId87"/>
      <p:boldItalic r:id="rId88"/>
    </p:embeddedFont>
    <p:embeddedFont>
      <p:font typeface="Lobster"/>
      <p:regular r:id="rId89"/>
    </p:embeddedFont>
    <p:embeddedFont>
      <p:font typeface="Amatic SC"/>
      <p:regular r:id="rId90"/>
      <p:bold r:id="rId91"/>
    </p:embeddedFont>
    <p:embeddedFont>
      <p:font typeface="Montserrat"/>
      <p:bold r:id="rId92"/>
      <p:boldItalic r:id="rId93"/>
    </p:embeddedFont>
    <p:embeddedFont>
      <p:font typeface="Oswald"/>
      <p:regular r:id="rId94"/>
      <p:bold r:id="rId95"/>
    </p:embeddedFont>
    <p:embeddedFont>
      <p:font typeface="Barlow Semi Condensed"/>
      <p:bold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swald-bold.fntdata"/><Relationship Id="rId94" Type="http://schemas.openxmlformats.org/officeDocument/2006/relationships/font" Target="fonts/Oswald-regular.fntdata"/><Relationship Id="rId97" Type="http://schemas.openxmlformats.org/officeDocument/2006/relationships/font" Target="fonts/BarlowSemiCondensed-boldItalic.fntdata"/><Relationship Id="rId96" Type="http://schemas.openxmlformats.org/officeDocument/2006/relationships/font" Target="fonts/BarlowSemiCondense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AmaticSC-bold.fntdata"/><Relationship Id="rId90" Type="http://schemas.openxmlformats.org/officeDocument/2006/relationships/font" Target="fonts/AmaticSC-regular.fntdata"/><Relationship Id="rId93" Type="http://schemas.openxmlformats.org/officeDocument/2006/relationships/font" Target="fonts/Montserrat-bold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OswaldMedium-bold.fntdata"/><Relationship Id="rId83" Type="http://schemas.openxmlformats.org/officeDocument/2006/relationships/font" Target="fonts/OswaldMedium-regular.fntdata"/><Relationship Id="rId86" Type="http://schemas.openxmlformats.org/officeDocument/2006/relationships/font" Target="fonts/Roboto-bold.fntdata"/><Relationship Id="rId85" Type="http://schemas.openxmlformats.org/officeDocument/2006/relationships/font" Target="fonts/Roboto-regular.fntdata"/><Relationship Id="rId88" Type="http://schemas.openxmlformats.org/officeDocument/2006/relationships/font" Target="fonts/Roboto-boldItalic.fntdata"/><Relationship Id="rId87" Type="http://schemas.openxmlformats.org/officeDocument/2006/relationships/font" Target="fonts/Roboto-italic.fntdata"/><Relationship Id="rId89" Type="http://schemas.openxmlformats.org/officeDocument/2006/relationships/font" Target="fonts/Lobster-regular.fntdata"/><Relationship Id="rId80" Type="http://schemas.openxmlformats.org/officeDocument/2006/relationships/font" Target="fonts/ComfortaaMedium-regular.fntdata"/><Relationship Id="rId82" Type="http://schemas.openxmlformats.org/officeDocument/2006/relationships/font" Target="fonts/Forum-regular.fntdata"/><Relationship Id="rId81" Type="http://schemas.openxmlformats.org/officeDocument/2006/relationships/font" Target="fonts/Comfortaa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Light-regular.fntdata"/><Relationship Id="rId72" Type="http://schemas.openxmlformats.org/officeDocument/2006/relationships/font" Target="fonts/BarlowCondensed-boldItalic.fntdata"/><Relationship Id="rId75" Type="http://schemas.openxmlformats.org/officeDocument/2006/relationships/font" Target="fonts/MontserratLight-italic.fntdata"/><Relationship Id="rId74" Type="http://schemas.openxmlformats.org/officeDocument/2006/relationships/font" Target="fonts/MontserratLight-bold.fntdata"/><Relationship Id="rId77" Type="http://schemas.openxmlformats.org/officeDocument/2006/relationships/font" Target="fonts/Lexend-regular.fntdata"/><Relationship Id="rId76" Type="http://schemas.openxmlformats.org/officeDocument/2006/relationships/font" Target="fonts/MontserratLight-boldItalic.fntdata"/><Relationship Id="rId79" Type="http://schemas.openxmlformats.org/officeDocument/2006/relationships/font" Target="fonts/Trocchi-regular.fntdata"/><Relationship Id="rId78" Type="http://schemas.openxmlformats.org/officeDocument/2006/relationships/font" Target="fonts/Lexend-bold.fntdata"/><Relationship Id="rId71" Type="http://schemas.openxmlformats.org/officeDocument/2006/relationships/font" Target="fonts/BarlowCondensed-bold.fntdata"/><Relationship Id="rId70" Type="http://schemas.openxmlformats.org/officeDocument/2006/relationships/font" Target="fonts/LeagueSpartan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font" Target="fonts/RobotoBlack-boldItalic.fntdata"/><Relationship Id="rId67" Type="http://schemas.openxmlformats.org/officeDocument/2006/relationships/font" Target="fonts/RobotoBlack-bold.fntdata"/><Relationship Id="rId60" Type="http://schemas.openxmlformats.org/officeDocument/2006/relationships/slide" Target="slides/slide55.xml"/><Relationship Id="rId69" Type="http://schemas.openxmlformats.org/officeDocument/2006/relationships/font" Target="fonts/LeagueSpartan-regular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fc6cc5351_1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fc6cc5351_1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fc6cc5351_1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fc6cc5351_1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f07eef6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f07eef6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ea6beb15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ea6beb15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ea6beb15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ea6beb15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ea6beb15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ea6beb15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ea6beb15b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bea6beb15b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ea6beb15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ea6beb15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e4afb5b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e4afb5b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e4afb5b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e4afb5b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f1807d4e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2bf1807d4e2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e4afb5b6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e4afb5b6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e4afb5b6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e4afb5b6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e4afb5b68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be4afb5b68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e4afb5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e4afb5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e4afb5b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e4afb5b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e4afb5b6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e4afb5b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e4afb5b6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be4afb5b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e7f7748a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e7f7748a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2f8af609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f2f8af609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2f8af609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2f8af609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703fa32783f8e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7703fa32783f8e2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f2f8af609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f2f8af609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2f8af609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2f8af609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ee560389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ee56038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ee560389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ee56038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ee560389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ee560389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ee560389e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bee560389e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ee560389e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bee560389e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f07eef6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f07eef6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eed3fcd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beed3fcd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eed3fcd4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eed3fcd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f1807d4e2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bf1807d4e2_6_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eed3fcd4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eed3fcd4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eed3fcd4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beed3fcd4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f9395a3f9_4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bf9395a3f9_4_3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f9395a3f9_4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bf9395a3f9_4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f9395a3f9_4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bf9395a3f9_4_6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f9395a3f9_4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bf9395a3f9_4_6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f9395a3f9_4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bf9395a3f9_4_7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f9395a3f9_4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bf9395a3f9_4_8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f9395a3f9_4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bf9395a3f9_4_9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bf9395a3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bf9395a3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f1807d4e2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bf1807d4e2_6_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f9395a3f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bf9395a3f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f9395a3f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bf9395a3f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f9395a3f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f9395a3f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bf9395a3f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bf9395a3f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f3c711324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f3c711324e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19e197f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c19e197f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c19e197fe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c19e197feb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19e197fe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c19e197feb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19e197fe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c19e197feb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c19e197feb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c19e197feb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f1807d4e2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bf1807d4e2_6_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c19e197feb_0_5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c19e197feb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f3d4dea13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f3d4dea1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f1807d4e2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bf1807d4e2_6_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307769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307769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e9cd5ce8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e9cd5ce8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jp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jpg"/><Relationship Id="rId4" Type="http://schemas.openxmlformats.org/officeDocument/2006/relationships/image" Target="../media/image59.jpg"/><Relationship Id="rId5" Type="http://schemas.openxmlformats.org/officeDocument/2006/relationships/image" Target="../media/image66.png"/><Relationship Id="rId6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jpg"/><Relationship Id="rId4" Type="http://schemas.openxmlformats.org/officeDocument/2006/relationships/image" Target="../media/image61.png"/><Relationship Id="rId5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jpg"/><Relationship Id="rId4" Type="http://schemas.openxmlformats.org/officeDocument/2006/relationships/image" Target="../media/image84.png"/><Relationship Id="rId5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jpg"/><Relationship Id="rId4" Type="http://schemas.openxmlformats.org/officeDocument/2006/relationships/image" Target="../media/image84.png"/><Relationship Id="rId5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png"/><Relationship Id="rId4" Type="http://schemas.openxmlformats.org/officeDocument/2006/relationships/image" Target="../media/image92.png"/><Relationship Id="rId5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Relationship Id="rId4" Type="http://schemas.openxmlformats.org/officeDocument/2006/relationships/image" Target="../media/image76.png"/><Relationship Id="rId5" Type="http://schemas.openxmlformats.org/officeDocument/2006/relationships/image" Target="../media/image90.jpg"/><Relationship Id="rId6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9.jpg"/><Relationship Id="rId4" Type="http://schemas.openxmlformats.org/officeDocument/2006/relationships/image" Target="../media/image91.jpg"/><Relationship Id="rId5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42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98100" y="4177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Heurísticas de Nielsen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8088" y="12565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SI1NB/CC1NB ||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98100" y="1689425"/>
            <a:ext cx="7262700" cy="2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substantivo feminino</a:t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arte de inventar, de fazer descobertas; ciência que tem por objeto a descoberta dos fatos.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HISTÓRIA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ramo da História voltado à pesquisa de fontes e documentos.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INFORMÁTICA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</a:pPr>
            <a:r>
              <a:rPr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de investigação baseado na aproximação progressiva de um dado problema.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98100" y="3875075"/>
            <a:ext cx="72627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da apresentação: 05/03</a:t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Valor do trabalho: 1,0 ponto</a:t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44" y="159545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94" y="270325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21180000" dist="266700">
              <a:srgbClr val="000000"/>
            </a:outerShdw>
          </a:effectLst>
        </p:spPr>
      </p:pic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056" y="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2048850" y="483175"/>
            <a:ext cx="5046300" cy="75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459">
                <a:solidFill>
                  <a:srgbClr val="FFFFFF"/>
                </a:solidFill>
                <a:highlight>
                  <a:srgbClr val="000000"/>
                </a:highlight>
              </a:rPr>
              <a:t>PRIMEIRO EXEMPLO</a:t>
            </a:r>
            <a:endParaRPr b="1" sz="3459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-1962750" y="4425125"/>
            <a:ext cx="5535900" cy="72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537450" y="1444375"/>
            <a:ext cx="3265500" cy="98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600">
                <a:solidFill>
                  <a:srgbClr val="6D9EEB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Alexa</a:t>
            </a:r>
            <a:endParaRPr b="1" sz="5000">
              <a:solidFill>
                <a:srgbClr val="6D9EEB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575" y="1701050"/>
            <a:ext cx="2914493" cy="272407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st="190500">
              <a:srgbClr val="000000">
                <a:alpha val="50000"/>
              </a:srgbClr>
            </a:outerShdw>
            <a:reflection blurRad="0" dir="0" dist="0" endA="0" endPos="30000" fadeDir="5400012" kx="0" rotWithShape="0" algn="bl" stA="21000" stPos="0" sy="-100000" ky="0"/>
          </a:effectLst>
        </p:spPr>
      </p:pic>
      <p:sp>
        <p:nvSpPr>
          <p:cNvPr id="209" name="Google Shape;209;p22"/>
          <p:cNvSpPr txBox="1"/>
          <p:nvPr/>
        </p:nvSpPr>
        <p:spPr>
          <a:xfrm>
            <a:off x="537450" y="2001975"/>
            <a:ext cx="3321300" cy="30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CECEC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ECECEC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 Alexa é um ótimo exemplo disso. Quando as pessoas usam a assistente virtual, não precisam saber comandos complicados ou termos técnicos. Elas podem simplesmente falar de maneira natural, e a Alexa deve entender o que elas querem fazer. Isso faz com que seja fácil de usar e entender, criando uma interação mais familiar e intuitiva para os usuários.</a:t>
            </a:r>
            <a:endParaRPr b="1" sz="1300">
              <a:solidFill>
                <a:srgbClr val="ECECEC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CECEC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0" y="4663099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44" y="159545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94" y="270325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21180000" dist="209550">
              <a:srgbClr val="000000">
                <a:alpha val="90000"/>
              </a:srgbClr>
            </a:outerShdw>
          </a:effectLst>
        </p:spPr>
      </p:pic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056" y="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23"/>
          <p:cNvSpPr txBox="1"/>
          <p:nvPr>
            <p:ph type="title"/>
          </p:nvPr>
        </p:nvSpPr>
        <p:spPr>
          <a:xfrm>
            <a:off x="2048850" y="483175"/>
            <a:ext cx="5046300" cy="75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459">
                <a:solidFill>
                  <a:srgbClr val="FFFFFF"/>
                </a:solidFill>
                <a:highlight>
                  <a:srgbClr val="000000"/>
                </a:highlight>
              </a:rPr>
              <a:t>SEGUNDO EXEMPLO</a:t>
            </a:r>
            <a:endParaRPr b="1" sz="3459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-1962750" y="4425125"/>
            <a:ext cx="5535900" cy="72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-1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23"/>
          <p:cNvSpPr txBox="1"/>
          <p:nvPr/>
        </p:nvSpPr>
        <p:spPr>
          <a:xfrm>
            <a:off x="537450" y="2230575"/>
            <a:ext cx="3321300" cy="30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ECECEC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ele usa tecnologia para entender o que está acontecendo ao redor e avisar o usuário. Ele detecta movimentos e pode fazer barulho ou enviar uma mensagem para o dono. Isso faz com que seja fácil de entender e usar, tornando-o mais eficaz para proteger a casa.</a:t>
            </a:r>
            <a:endParaRPr b="1" sz="2500">
              <a:solidFill>
                <a:schemeClr val="dk2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537450" y="1444375"/>
            <a:ext cx="3265500" cy="98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6D9EEB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Alarme de segurança com detector de movimentos</a:t>
            </a:r>
            <a:endParaRPr sz="2400"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350" y="1318975"/>
            <a:ext cx="3321300" cy="304562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st="209550">
              <a:srgbClr val="000000">
                <a:alpha val="70000"/>
              </a:srgbClr>
            </a:outerShdw>
            <a:reflection blurRad="0" dir="0" dist="0" endA="0" endPos="30000" fadeDir="5400012" kx="0" rotWithShape="0" algn="bl" stA="16000" stPos="0" sy="-100000" ky="0"/>
          </a:effectLst>
        </p:spPr>
      </p:pic>
      <p:pic>
        <p:nvPicPr>
          <p:cNvPr id="225" name="Google Shape;2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0" y="4663099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44" y="159545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94" y="270325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056" y="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24"/>
          <p:cNvSpPr txBox="1"/>
          <p:nvPr>
            <p:ph idx="4294967295" type="ctrTitle"/>
          </p:nvPr>
        </p:nvSpPr>
        <p:spPr>
          <a:xfrm>
            <a:off x="460950" y="537010"/>
            <a:ext cx="8222100" cy="83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solidFill>
                  <a:schemeClr val="lt1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Contra-exemplo</a:t>
            </a:r>
            <a:endParaRPr b="1" sz="46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5" name="Google Shape;235;p24"/>
          <p:cNvSpPr txBox="1"/>
          <p:nvPr/>
        </p:nvSpPr>
        <p:spPr>
          <a:xfrm>
            <a:off x="688275" y="1363825"/>
            <a:ext cx="3647400" cy="309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highlight>
                  <a:srgbClr val="FFE599"/>
                </a:highlight>
                <a:latin typeface="Roboto Black"/>
                <a:ea typeface="Roboto Black"/>
                <a:cs typeface="Roboto Black"/>
                <a:sym typeface="Roboto Black"/>
              </a:rPr>
              <a:t>O Photoshop é uma ferramenta poderosa para edição de imagens, mas suas versões antigas podem apresentar termos técnicos e ícones pouco intuitivos, dificultando tarefas simples para novos ou usuários casuais. Apesar disso, o software evoluiu ao longo do tempo, melhorando em usabilidade e tornando-se mais acessível.</a:t>
            </a:r>
            <a:endParaRPr sz="1700">
              <a:highlight>
                <a:srgbClr val="FFE599"/>
              </a:highlight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525" y="1432425"/>
            <a:ext cx="4003626" cy="28626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st="209550">
              <a:srgbClr val="000000">
                <a:alpha val="70000"/>
              </a:srgbClr>
            </a:outerShdw>
            <a:reflection blurRad="0" dir="0" dist="0" endA="0" endPos="68000" fadeDir="5400012" kx="0" rotWithShape="0" algn="bl" stA="37000" stPos="0" sy="-100000" ky="0"/>
          </a:effectLst>
        </p:spPr>
      </p:pic>
      <p:pic>
        <p:nvPicPr>
          <p:cNvPr id="237" name="Google Shape;2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4663099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ctrTitle"/>
          </p:nvPr>
        </p:nvSpPr>
        <p:spPr>
          <a:xfrm>
            <a:off x="598100" y="4121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Heurísticas de Nielsen</a:t>
            </a:r>
            <a:endParaRPr/>
          </a:p>
        </p:txBody>
      </p:sp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2842"/>
              <a:t>5° HEURÍSTICA - PREVENÇÃO DE ERROS</a:t>
            </a:r>
            <a:endParaRPr sz="2842"/>
          </a:p>
        </p:txBody>
      </p:sp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598088" y="13124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C1NB/SI1NB - Antônio Augusto de Almeida Lelis, Carlos Augusto dos Reis, Diogo Gratek, Leonardo Vilbert.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16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ctrTitle"/>
          </p:nvPr>
        </p:nvSpPr>
        <p:spPr>
          <a:xfrm>
            <a:off x="598100" y="8107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Prevenção de Erros?</a:t>
            </a:r>
            <a:endParaRPr/>
          </a:p>
        </p:txBody>
      </p:sp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598100" y="2127821"/>
            <a:ext cx="82221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pt-BR" sz="2000"/>
              <a:t>Prevenção de erros é a 5° heurística de Nielsen, que enfatiza a importância de projetar sistemas que previnem erros do usuário, oferecendo feedback claro e orientações para evitar ações indesejadas e minimizar falhas durante a interação.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D7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 flipH="1" rot="-258293">
            <a:off x="-745154" y="-88497"/>
            <a:ext cx="2129907" cy="3990459"/>
          </a:xfrm>
          <a:custGeom>
            <a:rect b="b" l="l" r="r" t="t"/>
            <a:pathLst>
              <a:path extrusionOk="0" h="7980917" w="4259814">
                <a:moveTo>
                  <a:pt x="4259814" y="0"/>
                </a:moveTo>
                <a:lnTo>
                  <a:pt x="0" y="0"/>
                </a:lnTo>
                <a:lnTo>
                  <a:pt x="0" y="7980917"/>
                </a:lnTo>
                <a:lnTo>
                  <a:pt x="4259814" y="7980917"/>
                </a:lnTo>
                <a:lnTo>
                  <a:pt x="4259814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" name="Google Shape;63;p14"/>
          <p:cNvSpPr/>
          <p:nvPr/>
        </p:nvSpPr>
        <p:spPr>
          <a:xfrm rot="-83669">
            <a:off x="-765072" y="-932188"/>
            <a:ext cx="3495409" cy="3570782"/>
          </a:xfrm>
          <a:custGeom>
            <a:rect b="b" l="l" r="r" t="t"/>
            <a:pathLst>
              <a:path extrusionOk="0" h="7141564" w="6990818">
                <a:moveTo>
                  <a:pt x="0" y="0"/>
                </a:moveTo>
                <a:lnTo>
                  <a:pt x="6990818" y="0"/>
                </a:lnTo>
                <a:lnTo>
                  <a:pt x="6990818" y="7141563"/>
                </a:lnTo>
                <a:lnTo>
                  <a:pt x="0" y="7141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" name="Google Shape;64;p14"/>
          <p:cNvSpPr/>
          <p:nvPr/>
        </p:nvSpPr>
        <p:spPr>
          <a:xfrm rot="-2179632">
            <a:off x="-401171" y="3129284"/>
            <a:ext cx="2291046" cy="2999733"/>
          </a:xfrm>
          <a:custGeom>
            <a:rect b="b" l="l" r="r" t="t"/>
            <a:pathLst>
              <a:path extrusionOk="0" h="5999465" w="4582091">
                <a:moveTo>
                  <a:pt x="0" y="0"/>
                </a:moveTo>
                <a:lnTo>
                  <a:pt x="4582092" y="0"/>
                </a:lnTo>
                <a:lnTo>
                  <a:pt x="4582092" y="5999466"/>
                </a:lnTo>
                <a:lnTo>
                  <a:pt x="0" y="599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" name="Google Shape;65;p14"/>
          <p:cNvSpPr/>
          <p:nvPr/>
        </p:nvSpPr>
        <p:spPr>
          <a:xfrm rot="542989">
            <a:off x="6018020" y="986850"/>
            <a:ext cx="1934414" cy="2970310"/>
          </a:xfrm>
          <a:custGeom>
            <a:rect b="b" l="l" r="r" t="t"/>
            <a:pathLst>
              <a:path extrusionOk="0" h="5940619" w="3868828">
                <a:moveTo>
                  <a:pt x="0" y="0"/>
                </a:moveTo>
                <a:lnTo>
                  <a:pt x="3868829" y="0"/>
                </a:lnTo>
                <a:lnTo>
                  <a:pt x="3868829" y="5940619"/>
                </a:lnTo>
                <a:lnTo>
                  <a:pt x="0" y="5940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66" name="Google Shape;66;p14"/>
          <p:cNvCxnSpPr/>
          <p:nvPr/>
        </p:nvCxnSpPr>
        <p:spPr>
          <a:xfrm>
            <a:off x="1564793" y="3548992"/>
            <a:ext cx="4324800" cy="0"/>
          </a:xfrm>
          <a:prstGeom prst="straightConnector1">
            <a:avLst/>
          </a:prstGeom>
          <a:noFill/>
          <a:ln cap="rnd" cmpd="sng" w="19050">
            <a:solidFill>
              <a:srgbClr val="A8C1FF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1311172" y="1485700"/>
            <a:ext cx="5147700" cy="1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94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HEURÍSTICA </a:t>
            </a:r>
            <a:endParaRPr sz="700"/>
          </a:p>
          <a:p>
            <a:pPr indent="0" lvl="0" marL="0" marR="0" rtl="0" algn="l">
              <a:lnSpc>
                <a:spcPct val="6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94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 NIELSEN</a:t>
            </a:r>
            <a:endParaRPr sz="700"/>
          </a:p>
        </p:txBody>
      </p:sp>
      <p:sp>
        <p:nvSpPr>
          <p:cNvPr id="68" name="Google Shape;68;p14"/>
          <p:cNvSpPr txBox="1"/>
          <p:nvPr/>
        </p:nvSpPr>
        <p:spPr>
          <a:xfrm>
            <a:off x="1564856" y="3164100"/>
            <a:ext cx="432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5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#1 VISIBILIDADE DO STATUS DO SISTEMA</a:t>
            </a:r>
            <a:endParaRPr sz="700"/>
          </a:p>
        </p:txBody>
      </p:sp>
      <p:sp>
        <p:nvSpPr>
          <p:cNvPr id="69" name="Google Shape;69;p14"/>
          <p:cNvSpPr txBox="1"/>
          <p:nvPr/>
        </p:nvSpPr>
        <p:spPr>
          <a:xfrm>
            <a:off x="2172286" y="4882265"/>
            <a:ext cx="6927585" cy="2037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RYCHARD CHAVES, BERNARDO SANTOS, RUAN ALPOHIM, ADEMAR LORENZONI, QUÉREN HAPUQUE, BERNARDO PEREIRA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ctrTitle"/>
          </p:nvPr>
        </p:nvSpPr>
        <p:spPr>
          <a:xfrm>
            <a:off x="460950" y="3274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Sistema de ajuda na pesquisa do Google</a:t>
            </a:r>
            <a:endParaRPr sz="3500"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50" y="1298622"/>
            <a:ext cx="5092868" cy="354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4">
            <a:alphaModFix/>
          </a:blip>
          <a:srcRect b="0" l="0" r="33766" t="0"/>
          <a:stretch/>
        </p:blipFill>
        <p:spPr>
          <a:xfrm>
            <a:off x="4165371" y="1729825"/>
            <a:ext cx="4599101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ctrTitle"/>
          </p:nvPr>
        </p:nvSpPr>
        <p:spPr>
          <a:xfrm>
            <a:off x="460950" y="258175"/>
            <a:ext cx="82221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/>
              <a:t>Preenchimento de cadastro de </a:t>
            </a:r>
            <a:r>
              <a:rPr lang="pt-BR" sz="3580"/>
              <a:t>Usuário</a:t>
            </a:r>
            <a:endParaRPr sz="358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900" y="1371447"/>
            <a:ext cx="1920378" cy="347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4">
            <a:alphaModFix/>
          </a:blip>
          <a:srcRect b="2360" l="0" r="0" t="8892"/>
          <a:stretch/>
        </p:blipFill>
        <p:spPr>
          <a:xfrm>
            <a:off x="5109625" y="1371450"/>
            <a:ext cx="1832475" cy="352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ctrTitle"/>
          </p:nvPr>
        </p:nvSpPr>
        <p:spPr>
          <a:xfrm>
            <a:off x="460950" y="136100"/>
            <a:ext cx="8222100" cy="9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200"/>
              <a:t>Contra exemplo: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200"/>
              <a:t>Sistema de pagamento da Steam</a:t>
            </a:r>
            <a:endParaRPr sz="3200"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525" y="1374000"/>
            <a:ext cx="4498949" cy="35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ctrTitle"/>
          </p:nvPr>
        </p:nvSpPr>
        <p:spPr>
          <a:xfrm>
            <a:off x="144075" y="191824"/>
            <a:ext cx="8683500" cy="21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22"/>
              <a:t>Heurística de Nielsen</a:t>
            </a:r>
            <a:endParaRPr sz="44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55"/>
              <a:t>6ª HEURÍSTICA</a:t>
            </a:r>
            <a:r>
              <a:rPr lang="pt-BR" sz="2333"/>
              <a:t> - RECONHECIMENTO EM VEZ DE MEMORIZAÇÃO</a:t>
            </a:r>
            <a:endParaRPr sz="4533"/>
          </a:p>
        </p:txBody>
      </p:sp>
      <p:sp>
        <p:nvSpPr>
          <p:cNvPr id="301" name="Google Shape;301;p35"/>
          <p:cNvSpPr txBox="1"/>
          <p:nvPr>
            <p:ph idx="1" type="subTitle"/>
          </p:nvPr>
        </p:nvSpPr>
        <p:spPr>
          <a:xfrm>
            <a:off x="144075" y="4030800"/>
            <a:ext cx="62415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SI1NB/CC1NB - Antônio Neto, Gabriel Oliveira, Pedro Rodrigues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202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o objetivo?</a:t>
            </a:r>
            <a:endParaRPr/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274850" y="8098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O cérebro é ótimo em reconhecer padrões e na medida em que objetos, ações e opções ficam expostos para o usuário, mais dicas chegam ao cérebro tornando certas ações familiares.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Segundo Jakob Nielsen, devemos minimizar a quantidade de informações que o usuário precisa memorizar, para isso, objetos, ações e opções importantes devem ficar visíveis, isso faz com que o cérebro perceba as ações que são similares, reconhecendo assim padrões, e ficando assim mais fácil a interação com o site , App , etc.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</a:t>
            </a:r>
            <a:endParaRPr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50" y="1392275"/>
            <a:ext cx="8000326" cy="14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75" y="696125"/>
            <a:ext cx="3758425" cy="26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25" y="891300"/>
            <a:ext cx="4386050" cy="23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152375" y="66975"/>
            <a:ext cx="85206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Contra exemplo:</a:t>
            </a:r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363" y="813175"/>
            <a:ext cx="7214626" cy="35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ctrTitle"/>
          </p:nvPr>
        </p:nvSpPr>
        <p:spPr>
          <a:xfrm>
            <a:off x="500550" y="1150175"/>
            <a:ext cx="7559700" cy="7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380">
                <a:latin typeface="Oswald"/>
                <a:ea typeface="Oswald"/>
                <a:cs typeface="Oswald"/>
                <a:sym typeface="Oswald"/>
              </a:rPr>
              <a:t>Eficiência e Flexibilidade de Uso</a:t>
            </a:r>
            <a:endParaRPr b="1" sz="338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1" name="Google Shape;331;p40"/>
          <p:cNvSpPr txBox="1"/>
          <p:nvPr>
            <p:ph idx="1" type="subTitle"/>
          </p:nvPr>
        </p:nvSpPr>
        <p:spPr>
          <a:xfrm>
            <a:off x="500538" y="8841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2020">
                <a:solidFill>
                  <a:srgbClr val="00FFFF"/>
                </a:solidFill>
                <a:latin typeface="Oswald"/>
                <a:ea typeface="Oswald"/>
                <a:cs typeface="Oswald"/>
                <a:sym typeface="Oswald"/>
              </a:rPr>
              <a:t>7ª Heurística de Nielsen</a:t>
            </a:r>
            <a:endParaRPr sz="1938">
              <a:solidFill>
                <a:srgbClr val="00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139700" y="3693075"/>
            <a:ext cx="52152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500550" y="4569300"/>
            <a:ext cx="8390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SI1NB/CC1NB - Arthur Alves Rocha, Luiz Felipe Pereira Daniel e Guilherme Henrique Castilho De Oliveira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708049" y="358310"/>
            <a:ext cx="3743975" cy="459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311700" y="430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Objetivo.</a:t>
            </a:r>
            <a:endParaRPr/>
          </a:p>
        </p:txBody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Capacidade do sistema de se adaptar às necessidades do usuário;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Permite operações eficientes;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 txBox="1"/>
          <p:nvPr/>
        </p:nvSpPr>
        <p:spPr>
          <a:xfrm>
            <a:off x="311700" y="2057400"/>
            <a:ext cx="5455200" cy="2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Como: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Personalizações;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Oferecer atalhos;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Adaptar-se a diferentes níveis de proficiência;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Prevenir erros e facilitar a recuperação;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Suportar fluxos de trabalho variados;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Garantir uma interface responsiva;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Integrar mecanismos de ajuda.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D7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2706575" y="1486225"/>
            <a:ext cx="3730854" cy="2185656"/>
            <a:chOff x="0" y="-38100"/>
            <a:chExt cx="1735200" cy="1031700"/>
          </a:xfrm>
        </p:grpSpPr>
        <p:sp>
          <p:nvSpPr>
            <p:cNvPr id="75" name="Google Shape;75;p15"/>
            <p:cNvSpPr/>
            <p:nvPr/>
          </p:nvSpPr>
          <p:spPr>
            <a:xfrm>
              <a:off x="0" y="0"/>
              <a:ext cx="1735179" cy="993532"/>
            </a:xfrm>
            <a:custGeom>
              <a:rect b="b" l="l" r="r" t="t"/>
              <a:pathLst>
                <a:path extrusionOk="0" h="993532" w="1735179">
                  <a:moveTo>
                    <a:pt x="33954" y="0"/>
                  </a:moveTo>
                  <a:lnTo>
                    <a:pt x="1701225" y="0"/>
                  </a:lnTo>
                  <a:cubicBezTo>
                    <a:pt x="1710230" y="0"/>
                    <a:pt x="1718867" y="3577"/>
                    <a:pt x="1725234" y="9945"/>
                  </a:cubicBezTo>
                  <a:cubicBezTo>
                    <a:pt x="1731602" y="16313"/>
                    <a:pt x="1735179" y="24949"/>
                    <a:pt x="1735179" y="33954"/>
                  </a:cubicBezTo>
                  <a:lnTo>
                    <a:pt x="1735179" y="959578"/>
                  </a:lnTo>
                  <a:cubicBezTo>
                    <a:pt x="1735179" y="968583"/>
                    <a:pt x="1731602" y="977220"/>
                    <a:pt x="1725234" y="983587"/>
                  </a:cubicBezTo>
                  <a:cubicBezTo>
                    <a:pt x="1718867" y="989955"/>
                    <a:pt x="1710230" y="993532"/>
                    <a:pt x="1701225" y="993532"/>
                  </a:cubicBezTo>
                  <a:lnTo>
                    <a:pt x="33954" y="993532"/>
                  </a:lnTo>
                  <a:cubicBezTo>
                    <a:pt x="15202" y="993532"/>
                    <a:pt x="0" y="978330"/>
                    <a:pt x="0" y="959578"/>
                  </a:cubicBezTo>
                  <a:lnTo>
                    <a:pt x="0" y="33954"/>
                  </a:lnTo>
                  <a:cubicBezTo>
                    <a:pt x="0" y="15202"/>
                    <a:pt x="15202" y="0"/>
                    <a:pt x="33954" y="0"/>
                  </a:cubicBezTo>
                  <a:close/>
                </a:path>
              </a:pathLst>
            </a:custGeom>
            <a:solidFill>
              <a:srgbClr val="3949A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0" y="-38100"/>
              <a:ext cx="1735200" cy="10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2858992" y="1703650"/>
            <a:ext cx="34260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</a:t>
            </a:r>
            <a:r>
              <a:rPr b="0" i="0" lang="pt-BR" sz="18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visibilidade do status do sistema refere-se a quão bem o estado do sistema é transmitido a seus usuários. O ideal é que os sistemas sempre mantenham os usuários informados sobre o que está acontecendo, por meio de feedback apropriado dentro de um prazo razoável.</a:t>
            </a:r>
            <a:endParaRPr sz="1800"/>
          </a:p>
        </p:txBody>
      </p:sp>
      <p:sp>
        <p:nvSpPr>
          <p:cNvPr id="78" name="Google Shape;78;p15"/>
          <p:cNvSpPr/>
          <p:nvPr/>
        </p:nvSpPr>
        <p:spPr>
          <a:xfrm>
            <a:off x="647150" y="1696350"/>
            <a:ext cx="1025904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8" y="0"/>
                </a:lnTo>
                <a:lnTo>
                  <a:pt x="2051808" y="2170182"/>
                </a:lnTo>
                <a:lnTo>
                  <a:pt x="0" y="217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" name="Google Shape;79;p15"/>
          <p:cNvSpPr/>
          <p:nvPr/>
        </p:nvSpPr>
        <p:spPr>
          <a:xfrm>
            <a:off x="1533223" y="3315148"/>
            <a:ext cx="1025905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9" y="0"/>
                </a:lnTo>
                <a:lnTo>
                  <a:pt x="2051809" y="2170183"/>
                </a:lnTo>
                <a:lnTo>
                  <a:pt x="0" y="2170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" name="Google Shape;80;p15"/>
          <p:cNvSpPr/>
          <p:nvPr/>
        </p:nvSpPr>
        <p:spPr>
          <a:xfrm>
            <a:off x="6437423" y="3671884"/>
            <a:ext cx="1025905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8" y="0"/>
                </a:lnTo>
                <a:lnTo>
                  <a:pt x="2051808" y="2170182"/>
                </a:lnTo>
                <a:lnTo>
                  <a:pt x="0" y="217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" name="Google Shape;81;p15"/>
          <p:cNvSpPr txBox="1"/>
          <p:nvPr/>
        </p:nvSpPr>
        <p:spPr>
          <a:xfrm>
            <a:off x="2706599" y="331834"/>
            <a:ext cx="3730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800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DEFINIÇÃO</a:t>
            </a:r>
            <a:endParaRPr sz="700"/>
          </a:p>
        </p:txBody>
      </p:sp>
      <p:sp>
        <p:nvSpPr>
          <p:cNvPr id="82" name="Google Shape;82;p15"/>
          <p:cNvSpPr/>
          <p:nvPr/>
        </p:nvSpPr>
        <p:spPr>
          <a:xfrm rot="-3139584">
            <a:off x="-285439" y="-1313223"/>
            <a:ext cx="2429707" cy="3181286"/>
          </a:xfrm>
          <a:custGeom>
            <a:rect b="b" l="l" r="r" t="t"/>
            <a:pathLst>
              <a:path extrusionOk="0" h="6374695" w="4868673">
                <a:moveTo>
                  <a:pt x="0" y="0"/>
                </a:moveTo>
                <a:lnTo>
                  <a:pt x="4868673" y="0"/>
                </a:lnTo>
                <a:lnTo>
                  <a:pt x="4868673" y="6374696"/>
                </a:lnTo>
                <a:lnTo>
                  <a:pt x="0" y="637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3" name="Google Shape;83;p15"/>
          <p:cNvSpPr/>
          <p:nvPr/>
        </p:nvSpPr>
        <p:spPr>
          <a:xfrm rot="5400000">
            <a:off x="6748358" y="-771479"/>
            <a:ext cx="3495409" cy="3570782"/>
          </a:xfrm>
          <a:custGeom>
            <a:rect b="b" l="l" r="r" t="t"/>
            <a:pathLst>
              <a:path extrusionOk="0" h="7141564" w="6990818">
                <a:moveTo>
                  <a:pt x="0" y="0"/>
                </a:moveTo>
                <a:lnTo>
                  <a:pt x="6990818" y="0"/>
                </a:lnTo>
                <a:lnTo>
                  <a:pt x="6990818" y="7141563"/>
                </a:lnTo>
                <a:lnTo>
                  <a:pt x="0" y="7141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4" name="Google Shape;84;p15"/>
          <p:cNvSpPr/>
          <p:nvPr/>
        </p:nvSpPr>
        <p:spPr>
          <a:xfrm>
            <a:off x="7264075" y="1975476"/>
            <a:ext cx="1025904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9" y="0"/>
                </a:lnTo>
                <a:lnTo>
                  <a:pt x="2051809" y="2170182"/>
                </a:lnTo>
                <a:lnTo>
                  <a:pt x="0" y="217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5" name="Google Shape;85;p15"/>
          <p:cNvCxnSpPr/>
          <p:nvPr/>
        </p:nvCxnSpPr>
        <p:spPr>
          <a:xfrm rot="10800000">
            <a:off x="180068" y="3060580"/>
            <a:ext cx="0" cy="168330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86" name="Google Shape;86;p15"/>
          <p:cNvCxnSpPr/>
          <p:nvPr/>
        </p:nvCxnSpPr>
        <p:spPr>
          <a:xfrm>
            <a:off x="647161" y="4933931"/>
            <a:ext cx="3426000" cy="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7" name="Google Shape;87;p15"/>
          <p:cNvSpPr txBox="1"/>
          <p:nvPr/>
        </p:nvSpPr>
        <p:spPr>
          <a:xfrm>
            <a:off x="4402268" y="4981754"/>
            <a:ext cx="46977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1ºHEURÍSTICO - RYCHARD CHAVES, BERNARDO SANTOS, RUAN ALPOHIM, ADEMAR LORENZONI, QUÉREN HAPUQUE, BERNARDO PEREIRA</a:t>
            </a:r>
            <a:endParaRPr sz="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Exemplos:</a:t>
            </a:r>
            <a:endParaRPr/>
          </a:p>
        </p:txBody>
      </p:sp>
      <p:sp>
        <p:nvSpPr>
          <p:cNvPr id="347" name="Google Shape;347;p42"/>
          <p:cNvSpPr txBox="1"/>
          <p:nvPr/>
        </p:nvSpPr>
        <p:spPr>
          <a:xfrm>
            <a:off x="8530900" y="210290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50" y="2239425"/>
            <a:ext cx="4260300" cy="25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050" y="97025"/>
            <a:ext cx="4159824" cy="25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2000" y="2754150"/>
            <a:ext cx="1259526" cy="78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2"/>
          <p:cNvCxnSpPr/>
          <p:nvPr/>
        </p:nvCxnSpPr>
        <p:spPr>
          <a:xfrm flipH="1" rot="10800000">
            <a:off x="6136725" y="2654125"/>
            <a:ext cx="2764800" cy="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2"/>
          <p:cNvCxnSpPr/>
          <p:nvPr/>
        </p:nvCxnSpPr>
        <p:spPr>
          <a:xfrm>
            <a:off x="6950525" y="2779375"/>
            <a:ext cx="19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2"/>
          <p:cNvCxnSpPr/>
          <p:nvPr/>
        </p:nvCxnSpPr>
        <p:spPr>
          <a:xfrm>
            <a:off x="7545200" y="2862850"/>
            <a:ext cx="135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4" name="Google Shape;3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650" y="1272600"/>
            <a:ext cx="712025" cy="71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42"/>
          <p:cNvCxnSpPr/>
          <p:nvPr/>
        </p:nvCxnSpPr>
        <p:spPr>
          <a:xfrm>
            <a:off x="238650" y="2153375"/>
            <a:ext cx="187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2"/>
          <p:cNvCxnSpPr/>
          <p:nvPr/>
        </p:nvCxnSpPr>
        <p:spPr>
          <a:xfrm>
            <a:off x="241300" y="2080350"/>
            <a:ext cx="117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2"/>
          <p:cNvCxnSpPr/>
          <p:nvPr/>
        </p:nvCxnSpPr>
        <p:spPr>
          <a:xfrm>
            <a:off x="242050" y="2017750"/>
            <a:ext cx="69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Contra exemplo:</a:t>
            </a:r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54006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450" y="410000"/>
            <a:ext cx="1036850" cy="10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6654600" y="1446850"/>
            <a:ext cx="2489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Prompt de Comando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p43"/>
          <p:cNvCxnSpPr/>
          <p:nvPr/>
        </p:nvCxnSpPr>
        <p:spPr>
          <a:xfrm>
            <a:off x="6654600" y="1551125"/>
            <a:ext cx="22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154700" y="9699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68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Heurística de Nielsen</a:t>
            </a:r>
            <a:endParaRPr sz="348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8° Heurística - Estética e Design Minimalista</a:t>
            </a:r>
            <a:endParaRPr sz="378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p44"/>
          <p:cNvSpPr txBox="1"/>
          <p:nvPr>
            <p:ph idx="4294967295" type="body"/>
          </p:nvPr>
        </p:nvSpPr>
        <p:spPr>
          <a:xfrm>
            <a:off x="154700" y="2305725"/>
            <a:ext cx="39999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SI1NB/CC1NB - Rhuam Pablo Lomeu Inácio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Asafe Manhago Ferreira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Flavio Alexandre Borges de Almeida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3760350" y="206925"/>
            <a:ext cx="1836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obster"/>
                <a:ea typeface="Lobster"/>
                <a:cs typeface="Lobster"/>
                <a:sym typeface="Lobster"/>
              </a:rPr>
              <a:t>Definição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607200" y="1322800"/>
            <a:ext cx="7929600" cy="27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>
                <a:latin typeface="Lexend"/>
                <a:ea typeface="Lexend"/>
                <a:cs typeface="Lexend"/>
                <a:sym typeface="Lexend"/>
              </a:rPr>
              <a:t>O design minimalista é uma abordagem estética e funcional que se concentra na simplificação e redução de elementos, com o objetivo de eliminar excessos para obter uma estética limpa e equilibrada. O design minimalista é caracterizado pela simplicidade, uso de espaços em branco, tipografia simples e cores claras. Ele prioriza a funcionalidade e a clareza na comunicação visual. A ênfase dada à essência e à eliminação do desnecessário é amplamente empregada em diversas áreas, incluindo design gráfico, arquitetura, design de produtos e interfaces de usuário.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>
    <mc:Choice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199500" y="221775"/>
            <a:ext cx="4182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00">
                <a:latin typeface="Arial"/>
                <a:ea typeface="Arial"/>
                <a:cs typeface="Arial"/>
                <a:sym typeface="Arial"/>
              </a:rPr>
              <a:t>Exemplificação: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6"/>
          <p:cNvSpPr txBox="1"/>
          <p:nvPr/>
        </p:nvSpPr>
        <p:spPr>
          <a:xfrm>
            <a:off x="0" y="4844400"/>
            <a:ext cx="55869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Heurística de Nielsen - Estética e Design Minimalista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425" y="3132450"/>
            <a:ext cx="3224550" cy="17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4">
            <a:alphaModFix/>
          </a:blip>
          <a:srcRect b="0" l="1085" r="1076" t="0"/>
          <a:stretch/>
        </p:blipFill>
        <p:spPr>
          <a:xfrm>
            <a:off x="5808600" y="1400625"/>
            <a:ext cx="2756474" cy="1441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4875" y="2447225"/>
            <a:ext cx="2838824" cy="1762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46"/>
          <p:cNvSpPr txBox="1"/>
          <p:nvPr/>
        </p:nvSpPr>
        <p:spPr>
          <a:xfrm>
            <a:off x="169925" y="911150"/>
            <a:ext cx="36951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12121"/>
                </a:solidFill>
                <a:highlight>
                  <a:schemeClr val="lt1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Stripe, uma empresa de processamento de pagamentos online, é elogiada por sua interface de usuário minimalista e intuitiva em seu painel de controle e API. Sua abordagem minimalista facilita a navegação e o uso de suas ferramentas.</a:t>
            </a:r>
            <a:endParaRPr sz="2400">
              <a:solidFill>
                <a:srgbClr val="212121"/>
              </a:solidFill>
              <a:highlight>
                <a:schemeClr val="lt1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025" y="428175"/>
            <a:ext cx="2941250" cy="9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8767200" y="4810497"/>
            <a:ext cx="37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/>
          <p:nvPr>
            <p:ph type="title"/>
          </p:nvPr>
        </p:nvSpPr>
        <p:spPr>
          <a:xfrm>
            <a:off x="193475" y="247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00">
                <a:latin typeface="Arial"/>
                <a:ea typeface="Arial"/>
                <a:cs typeface="Arial"/>
                <a:sym typeface="Arial"/>
              </a:rPr>
              <a:t>Exemplificação: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7"/>
          <p:cNvSpPr txBox="1"/>
          <p:nvPr>
            <p:ph idx="1" type="body"/>
          </p:nvPr>
        </p:nvSpPr>
        <p:spPr>
          <a:xfrm>
            <a:off x="193475" y="855225"/>
            <a:ext cx="2836500" cy="32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900">
                <a:highlight>
                  <a:schemeClr val="lt1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A Apple é um exemplo clássico de uma empresa que adota o design minimalista em seus produtos e interfaces, desde o design de seus dispositivos, como iPhones e MacBooks, até o layout simples e limpo de seu site e aplicativos.</a:t>
            </a:r>
            <a:endParaRPr sz="1900">
              <a:highlight>
                <a:schemeClr val="lt1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725" y="3768950"/>
            <a:ext cx="3015150" cy="11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25" y="1530025"/>
            <a:ext cx="2750275" cy="1726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275" y="410000"/>
            <a:ext cx="1108500" cy="908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/>
        </p:nvSpPr>
        <p:spPr>
          <a:xfrm>
            <a:off x="0" y="4829275"/>
            <a:ext cx="51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Heurística de Nielsen - Estética e Design Minimalista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250" y="2305675"/>
            <a:ext cx="2936324" cy="17810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47"/>
          <p:cNvSpPr txBox="1"/>
          <p:nvPr/>
        </p:nvSpPr>
        <p:spPr>
          <a:xfrm>
            <a:off x="8786800" y="4788775"/>
            <a:ext cx="3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163900" y="41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00"/>
              <a:t>Contra-exemplo:</a:t>
            </a:r>
            <a:endParaRPr sz="3400"/>
          </a:p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163900" y="990250"/>
            <a:ext cx="3168900" cy="3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pt-BR" sz="1310">
                <a:solidFill>
                  <a:srgbClr val="212121"/>
                </a:solidFill>
                <a:highlight>
                  <a:schemeClr val="lt1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Um exemplo de empresa que contrasta com a abordagem minimalista em design é o Craigslist. O Craigslist é um site de classificados online que se destaca por sua interface simples e sem frescuras, que parece ter permanecido praticamente inalterada ao longo dos anos. Enquanto muitas empresas adotam o design minimalista para criar interfaces limpas e modernas, o Craigslist mantém uma estética muito básica e funcional, com poucos elementos visuais e uma organização simples de texto e links.</a:t>
            </a:r>
            <a:endParaRPr sz="1865">
              <a:solidFill>
                <a:srgbClr val="212121"/>
              </a:solidFill>
              <a:highlight>
                <a:schemeClr val="lt1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275" y="3473350"/>
            <a:ext cx="2959724" cy="14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 rotWithShape="1">
          <a:blip r:embed="rId4">
            <a:alphaModFix/>
          </a:blip>
          <a:srcRect b="0" l="5188" r="5197" t="0"/>
          <a:stretch/>
        </p:blipFill>
        <p:spPr>
          <a:xfrm>
            <a:off x="4572000" y="1357750"/>
            <a:ext cx="3846448" cy="2904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0025" y="629975"/>
            <a:ext cx="2548424" cy="72777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/>
        </p:nvSpPr>
        <p:spPr>
          <a:xfrm>
            <a:off x="0" y="4796175"/>
            <a:ext cx="63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Heurística de Nielsen - Estética e Design Minimalista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1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875"/>
            <a:ext cx="9144000" cy="51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D74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2120731" y="3656668"/>
            <a:ext cx="16515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Serve para manter os usuários informados sobre o status atual e permitir que eles direcionem a interação na direção certa, sem perder esforço.</a:t>
            </a:r>
            <a:endParaRPr sz="700"/>
          </a:p>
        </p:txBody>
      </p:sp>
      <p:sp>
        <p:nvSpPr>
          <p:cNvPr id="93" name="Google Shape;93;p16"/>
          <p:cNvSpPr txBox="1"/>
          <p:nvPr/>
        </p:nvSpPr>
        <p:spPr>
          <a:xfrm>
            <a:off x="4172079" y="3128308"/>
            <a:ext cx="15978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Alguns aspectos de bastidores e recursos extras acabam por incentivar o cliente a cumprir tal ação, como comprar algum produto ou fazer um cadastro.</a:t>
            </a:r>
            <a:endParaRPr sz="700"/>
          </a:p>
        </p:txBody>
      </p:sp>
      <p:sp>
        <p:nvSpPr>
          <p:cNvPr id="94" name="Google Shape;94;p16"/>
          <p:cNvSpPr txBox="1"/>
          <p:nvPr/>
        </p:nvSpPr>
        <p:spPr>
          <a:xfrm>
            <a:off x="209628" y="3032035"/>
            <a:ext cx="1801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É necessário entender o estado das coisas para que se possa completar uma ação ou compreender o que está sendo demonstrado.</a:t>
            </a:r>
            <a:endParaRPr sz="700"/>
          </a:p>
        </p:txBody>
      </p:sp>
      <p:sp>
        <p:nvSpPr>
          <p:cNvPr id="95" name="Google Shape;95;p16"/>
          <p:cNvSpPr/>
          <p:nvPr/>
        </p:nvSpPr>
        <p:spPr>
          <a:xfrm>
            <a:off x="367131" y="1496896"/>
            <a:ext cx="1025905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8" y="0"/>
                </a:lnTo>
                <a:lnTo>
                  <a:pt x="2051808" y="2170182"/>
                </a:lnTo>
                <a:lnTo>
                  <a:pt x="0" y="217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6"/>
          <p:cNvSpPr/>
          <p:nvPr/>
        </p:nvSpPr>
        <p:spPr>
          <a:xfrm>
            <a:off x="2240382" y="2166035"/>
            <a:ext cx="1025904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9" y="0"/>
                </a:lnTo>
                <a:lnTo>
                  <a:pt x="2051809" y="2170183"/>
                </a:lnTo>
                <a:lnTo>
                  <a:pt x="0" y="21701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6"/>
          <p:cNvSpPr/>
          <p:nvPr/>
        </p:nvSpPr>
        <p:spPr>
          <a:xfrm>
            <a:off x="4221784" y="1513284"/>
            <a:ext cx="1025904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8" y="0"/>
                </a:lnTo>
                <a:lnTo>
                  <a:pt x="2051808" y="2170182"/>
                </a:lnTo>
                <a:lnTo>
                  <a:pt x="0" y="217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6"/>
          <p:cNvSpPr txBox="1"/>
          <p:nvPr/>
        </p:nvSpPr>
        <p:spPr>
          <a:xfrm>
            <a:off x="368199" y="2813362"/>
            <a:ext cx="148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Conhecimento é poder</a:t>
            </a:r>
            <a:endParaRPr sz="700"/>
          </a:p>
        </p:txBody>
      </p:sp>
      <p:sp>
        <p:nvSpPr>
          <p:cNvPr id="99" name="Google Shape;99;p16"/>
          <p:cNvSpPr txBox="1"/>
          <p:nvPr/>
        </p:nvSpPr>
        <p:spPr>
          <a:xfrm>
            <a:off x="2226095" y="3448706"/>
            <a:ext cx="1448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Feedback apropriado</a:t>
            </a:r>
            <a:endParaRPr sz="700"/>
          </a:p>
        </p:txBody>
      </p:sp>
      <p:sp>
        <p:nvSpPr>
          <p:cNvPr id="100" name="Google Shape;100;p16"/>
          <p:cNvSpPr txBox="1"/>
          <p:nvPr/>
        </p:nvSpPr>
        <p:spPr>
          <a:xfrm>
            <a:off x="3977164" y="2898310"/>
            <a:ext cx="1987747" cy="187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Incentivar os usuários a agir</a:t>
            </a:r>
            <a:endParaRPr sz="700"/>
          </a:p>
        </p:txBody>
      </p:sp>
      <p:sp>
        <p:nvSpPr>
          <p:cNvPr id="101" name="Google Shape;101;p16"/>
          <p:cNvSpPr txBox="1"/>
          <p:nvPr/>
        </p:nvSpPr>
        <p:spPr>
          <a:xfrm>
            <a:off x="671397" y="1325103"/>
            <a:ext cx="1386233" cy="972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1.</a:t>
            </a:r>
            <a:endParaRPr sz="700"/>
          </a:p>
        </p:txBody>
      </p:sp>
      <p:sp>
        <p:nvSpPr>
          <p:cNvPr id="102" name="Google Shape;102;p16"/>
          <p:cNvSpPr txBox="1"/>
          <p:nvPr/>
        </p:nvSpPr>
        <p:spPr>
          <a:xfrm>
            <a:off x="2543581" y="1994243"/>
            <a:ext cx="1386233" cy="972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2.</a:t>
            </a:r>
            <a:endParaRPr sz="700"/>
          </a:p>
        </p:txBody>
      </p:sp>
      <p:sp>
        <p:nvSpPr>
          <p:cNvPr id="103" name="Google Shape;103;p16"/>
          <p:cNvSpPr txBox="1"/>
          <p:nvPr/>
        </p:nvSpPr>
        <p:spPr>
          <a:xfrm>
            <a:off x="4482120" y="1341491"/>
            <a:ext cx="1386233" cy="972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3.</a:t>
            </a:r>
            <a:endParaRPr sz="700"/>
          </a:p>
        </p:txBody>
      </p:sp>
      <p:sp>
        <p:nvSpPr>
          <p:cNvPr id="104" name="Google Shape;104;p16"/>
          <p:cNvSpPr/>
          <p:nvPr/>
        </p:nvSpPr>
        <p:spPr>
          <a:xfrm rot="-3138910">
            <a:off x="-283942" y="-1315840"/>
            <a:ext cx="2434337" cy="3187348"/>
          </a:xfrm>
          <a:custGeom>
            <a:rect b="b" l="l" r="r" t="t"/>
            <a:pathLst>
              <a:path extrusionOk="0" h="6374695" w="4868673">
                <a:moveTo>
                  <a:pt x="0" y="0"/>
                </a:moveTo>
                <a:lnTo>
                  <a:pt x="4868673" y="0"/>
                </a:lnTo>
                <a:lnTo>
                  <a:pt x="4868673" y="6374696"/>
                </a:lnTo>
                <a:lnTo>
                  <a:pt x="0" y="6374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6"/>
          <p:cNvSpPr/>
          <p:nvPr/>
        </p:nvSpPr>
        <p:spPr>
          <a:xfrm rot="5400000">
            <a:off x="6748359" y="-771480"/>
            <a:ext cx="3495409" cy="3570782"/>
          </a:xfrm>
          <a:custGeom>
            <a:rect b="b" l="l" r="r" t="t"/>
            <a:pathLst>
              <a:path extrusionOk="0" h="7141564" w="6990818">
                <a:moveTo>
                  <a:pt x="0" y="0"/>
                </a:moveTo>
                <a:lnTo>
                  <a:pt x="6990818" y="0"/>
                </a:lnTo>
                <a:lnTo>
                  <a:pt x="6990818" y="7141563"/>
                </a:lnTo>
                <a:lnTo>
                  <a:pt x="0" y="7141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6"/>
          <p:cNvSpPr txBox="1"/>
          <p:nvPr/>
        </p:nvSpPr>
        <p:spPr>
          <a:xfrm>
            <a:off x="6246502" y="3686627"/>
            <a:ext cx="16995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 uma boa comunicação e uma melhor usabilidade haverá uma maior chance do retorno de um cliente e que ele consuma novamente seu produto/serviço.</a:t>
            </a:r>
            <a:endParaRPr sz="700"/>
          </a:p>
        </p:txBody>
      </p:sp>
      <p:sp>
        <p:nvSpPr>
          <p:cNvPr id="107" name="Google Shape;107;p16"/>
          <p:cNvSpPr/>
          <p:nvPr/>
        </p:nvSpPr>
        <p:spPr>
          <a:xfrm>
            <a:off x="6363433" y="2025499"/>
            <a:ext cx="1025905" cy="1085091"/>
          </a:xfrm>
          <a:custGeom>
            <a:rect b="b" l="l" r="r" t="t"/>
            <a:pathLst>
              <a:path extrusionOk="0" h="2170182" w="2051809">
                <a:moveTo>
                  <a:pt x="0" y="0"/>
                </a:moveTo>
                <a:lnTo>
                  <a:pt x="2051809" y="0"/>
                </a:lnTo>
                <a:lnTo>
                  <a:pt x="2051809" y="2170182"/>
                </a:lnTo>
                <a:lnTo>
                  <a:pt x="0" y="2170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6"/>
          <p:cNvSpPr txBox="1"/>
          <p:nvPr/>
        </p:nvSpPr>
        <p:spPr>
          <a:xfrm>
            <a:off x="6246502" y="3268359"/>
            <a:ext cx="1681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3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Comunicação clara gera confiança</a:t>
            </a:r>
            <a:endParaRPr sz="700"/>
          </a:p>
        </p:txBody>
      </p:sp>
      <p:sp>
        <p:nvSpPr>
          <p:cNvPr id="109" name="Google Shape;109;p16"/>
          <p:cNvSpPr txBox="1"/>
          <p:nvPr/>
        </p:nvSpPr>
        <p:spPr>
          <a:xfrm>
            <a:off x="6666632" y="1853692"/>
            <a:ext cx="1386233" cy="972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4.</a:t>
            </a:r>
            <a:endParaRPr sz="700"/>
          </a:p>
        </p:txBody>
      </p:sp>
      <p:cxnSp>
        <p:nvCxnSpPr>
          <p:cNvPr id="110" name="Google Shape;110;p16"/>
          <p:cNvCxnSpPr/>
          <p:nvPr/>
        </p:nvCxnSpPr>
        <p:spPr>
          <a:xfrm rot="10800000">
            <a:off x="180068" y="3060580"/>
            <a:ext cx="0" cy="168330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11" name="Google Shape;111;p16"/>
          <p:cNvCxnSpPr/>
          <p:nvPr/>
        </p:nvCxnSpPr>
        <p:spPr>
          <a:xfrm>
            <a:off x="647161" y="4933931"/>
            <a:ext cx="3425999" cy="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12" name="Google Shape;112;p16"/>
          <p:cNvSpPr txBox="1"/>
          <p:nvPr/>
        </p:nvSpPr>
        <p:spPr>
          <a:xfrm>
            <a:off x="4402268" y="4981754"/>
            <a:ext cx="4697603" cy="123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1ºHEURÍSTICO - RYCHARD CHAVES, BERNARDO SANTOS, RUAN ALPOHIM, ADEMAR LORENZONI, QUÉREN HAPUQUE, BERNARDO PEREIRA</a:t>
            </a:r>
            <a:endParaRPr sz="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/>
          <p:nvPr/>
        </p:nvSpPr>
        <p:spPr>
          <a:xfrm>
            <a:off x="936901" y="2149757"/>
            <a:ext cx="7270198" cy="522064"/>
          </a:xfrm>
          <a:custGeom>
            <a:rect b="b" l="l" r="r" t="t"/>
            <a:pathLst>
              <a:path extrusionOk="0" h="743152" w="7754878">
                <a:moveTo>
                  <a:pt x="0" y="0"/>
                </a:moveTo>
                <a:lnTo>
                  <a:pt x="7754878" y="0"/>
                </a:lnTo>
                <a:lnTo>
                  <a:pt x="7754878" y="743152"/>
                </a:lnTo>
                <a:lnTo>
                  <a:pt x="0" y="743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71653" l="0" r="0" t="-471643"/>
            </a:stretch>
          </a:blipFill>
          <a:ln>
            <a:noFill/>
          </a:ln>
        </p:spPr>
      </p:sp>
      <p:sp>
        <p:nvSpPr>
          <p:cNvPr id="443" name="Google Shape;443;p54"/>
          <p:cNvSpPr txBox="1"/>
          <p:nvPr/>
        </p:nvSpPr>
        <p:spPr>
          <a:xfrm>
            <a:off x="1469249" y="1634753"/>
            <a:ext cx="6205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900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HEURÍSTICA</a:t>
            </a:r>
            <a:r>
              <a:rPr i="0" lang="pt-BR" sz="69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 DE NIELSEN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4" name="Google Shape;444;p54"/>
          <p:cNvSpPr/>
          <p:nvPr/>
        </p:nvSpPr>
        <p:spPr>
          <a:xfrm>
            <a:off x="3528174" y="234280"/>
            <a:ext cx="2037036" cy="314870"/>
          </a:xfrm>
          <a:custGeom>
            <a:rect b="b" l="l" r="r" t="t"/>
            <a:pathLst>
              <a:path extrusionOk="0" h="448213" w="2172838">
                <a:moveTo>
                  <a:pt x="0" y="0"/>
                </a:moveTo>
                <a:lnTo>
                  <a:pt x="2172838" y="0"/>
                </a:lnTo>
                <a:lnTo>
                  <a:pt x="2172838" y="448213"/>
                </a:lnTo>
                <a:lnTo>
                  <a:pt x="0" y="448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2346" l="0" r="0" t="-192361"/>
            </a:stretch>
          </a:blipFill>
          <a:ln>
            <a:noFill/>
          </a:ln>
        </p:spPr>
      </p:sp>
      <p:sp>
        <p:nvSpPr>
          <p:cNvPr id="445" name="Google Shape;445;p54"/>
          <p:cNvSpPr txBox="1"/>
          <p:nvPr/>
        </p:nvSpPr>
        <p:spPr>
          <a:xfrm>
            <a:off x="3697882" y="318299"/>
            <a:ext cx="1697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90FFB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GRUPO - 9</a:t>
            </a:r>
            <a:endParaRPr sz="1200"/>
          </a:p>
        </p:txBody>
      </p:sp>
      <p:sp>
        <p:nvSpPr>
          <p:cNvPr id="446" name="Google Shape;446;p54"/>
          <p:cNvSpPr txBox="1"/>
          <p:nvPr/>
        </p:nvSpPr>
        <p:spPr>
          <a:xfrm>
            <a:off x="3275319" y="3233779"/>
            <a:ext cx="2602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Fellipe Leitão de Assis</a:t>
            </a:r>
            <a:endParaRPr sz="1200"/>
          </a:p>
        </p:txBody>
      </p:sp>
      <p:sp>
        <p:nvSpPr>
          <p:cNvPr id="447" name="Google Shape;447;p54"/>
          <p:cNvSpPr txBox="1"/>
          <p:nvPr/>
        </p:nvSpPr>
        <p:spPr>
          <a:xfrm>
            <a:off x="4531822" y="2365474"/>
            <a:ext cx="9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44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3121283" y="3428689"/>
            <a:ext cx="2901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Giovanna Rocha Santana</a:t>
            </a:r>
            <a:endParaRPr sz="1200"/>
          </a:p>
        </p:txBody>
      </p:sp>
      <p:sp>
        <p:nvSpPr>
          <p:cNvPr id="449" name="Google Shape;449;p54"/>
          <p:cNvSpPr txBox="1"/>
          <p:nvPr/>
        </p:nvSpPr>
        <p:spPr>
          <a:xfrm>
            <a:off x="2631069" y="3907138"/>
            <a:ext cx="3890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Pedro Quinellato Dutra Vieira</a:t>
            </a:r>
            <a:endParaRPr b="0" i="0" sz="1500" u="none" cap="none" strike="noStrike">
              <a:solidFill>
                <a:srgbClr val="000000"/>
              </a:solidFill>
              <a:latin typeface="Trocchi"/>
              <a:ea typeface="Trocchi"/>
              <a:cs typeface="Trocchi"/>
              <a:sym typeface="Trocchi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2953117" y="3667923"/>
            <a:ext cx="3246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Hyago Miranda Correia Lima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/>
        </p:nvSpPr>
        <p:spPr>
          <a:xfrm>
            <a:off x="0" y="4432492"/>
            <a:ext cx="9825540" cy="804982"/>
          </a:xfrm>
          <a:custGeom>
            <a:rect b="b" l="l" r="r" t="t"/>
            <a:pathLst>
              <a:path extrusionOk="0" h="1145882" w="10480576">
                <a:moveTo>
                  <a:pt x="0" y="0"/>
                </a:moveTo>
                <a:lnTo>
                  <a:pt x="10480576" y="0"/>
                </a:lnTo>
                <a:lnTo>
                  <a:pt x="10480576" y="1145882"/>
                </a:lnTo>
                <a:lnTo>
                  <a:pt x="0" y="1145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7289" l="0" r="0" t="-407289"/>
            </a:stretch>
          </a:blipFill>
          <a:ln>
            <a:noFill/>
          </a:ln>
        </p:spPr>
      </p:sp>
      <p:sp>
        <p:nvSpPr>
          <p:cNvPr id="456" name="Google Shape;456;p55"/>
          <p:cNvSpPr/>
          <p:nvPr/>
        </p:nvSpPr>
        <p:spPr>
          <a:xfrm>
            <a:off x="7337059" y="-1546624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/>
          <p:nvPr/>
        </p:nvSpPr>
        <p:spPr>
          <a:xfrm>
            <a:off x="1528763" y="559796"/>
            <a:ext cx="6601026" cy="164051"/>
          </a:xfrm>
          <a:custGeom>
            <a:rect b="b" l="l" r="r" t="t"/>
            <a:pathLst>
              <a:path extrusionOk="0" h="136142" w="500362">
                <a:moveTo>
                  <a:pt x="0" y="0"/>
                </a:moveTo>
                <a:lnTo>
                  <a:pt x="500362" y="0"/>
                </a:lnTo>
                <a:lnTo>
                  <a:pt x="500362" y="136142"/>
                </a:lnTo>
                <a:lnTo>
                  <a:pt x="0" y="13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743" l="0" r="0" t="-133754"/>
            </a:stretch>
          </a:blipFill>
          <a:ln>
            <a:noFill/>
          </a:ln>
        </p:spPr>
      </p:sp>
      <p:sp>
        <p:nvSpPr>
          <p:cNvPr id="458" name="Google Shape;458;p55"/>
          <p:cNvSpPr txBox="1"/>
          <p:nvPr/>
        </p:nvSpPr>
        <p:spPr>
          <a:xfrm>
            <a:off x="934679" y="141571"/>
            <a:ext cx="6687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65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NONA HEURÍSTICA</a:t>
            </a:r>
            <a:endParaRPr sz="12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59" name="Google Shape;459;p55"/>
          <p:cNvSpPr/>
          <p:nvPr/>
        </p:nvSpPr>
        <p:spPr>
          <a:xfrm>
            <a:off x="-2462738" y="3212428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5"/>
          <p:cNvSpPr txBox="1"/>
          <p:nvPr/>
        </p:nvSpPr>
        <p:spPr>
          <a:xfrm>
            <a:off x="412172" y="1985274"/>
            <a:ext cx="8319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Ajude os usuários a reconhecerem, diagnosticarem e recuperarem-se de erros. 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/>
          <p:nvPr/>
        </p:nvSpPr>
        <p:spPr>
          <a:xfrm>
            <a:off x="1966223" y="512827"/>
            <a:ext cx="6601026" cy="164051"/>
          </a:xfrm>
          <a:custGeom>
            <a:rect b="b" l="l" r="r" t="t"/>
            <a:pathLst>
              <a:path extrusionOk="0" h="136142" w="500362">
                <a:moveTo>
                  <a:pt x="0" y="0"/>
                </a:moveTo>
                <a:lnTo>
                  <a:pt x="500362" y="0"/>
                </a:lnTo>
                <a:lnTo>
                  <a:pt x="500362" y="136142"/>
                </a:lnTo>
                <a:lnTo>
                  <a:pt x="0" y="13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743" l="0" r="0" t="-133754"/>
            </a:stretch>
          </a:blipFill>
          <a:ln>
            <a:noFill/>
          </a:ln>
        </p:spPr>
      </p:sp>
      <p:sp>
        <p:nvSpPr>
          <p:cNvPr id="466" name="Google Shape;466;p56"/>
          <p:cNvSpPr/>
          <p:nvPr/>
        </p:nvSpPr>
        <p:spPr>
          <a:xfrm>
            <a:off x="1024053" y="4433259"/>
            <a:ext cx="8661427" cy="709609"/>
          </a:xfrm>
          <a:custGeom>
            <a:rect b="b" l="l" r="r" t="t"/>
            <a:pathLst>
              <a:path extrusionOk="0" h="1010120" w="9238855">
                <a:moveTo>
                  <a:pt x="0" y="0"/>
                </a:moveTo>
                <a:lnTo>
                  <a:pt x="9238855" y="0"/>
                </a:lnTo>
                <a:lnTo>
                  <a:pt x="9238855" y="1010120"/>
                </a:lnTo>
                <a:lnTo>
                  <a:pt x="0" y="101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7289" l="0" r="0" t="-407289"/>
            </a:stretch>
          </a:blipFill>
          <a:ln>
            <a:noFill/>
          </a:ln>
        </p:spPr>
      </p:sp>
      <p:sp>
        <p:nvSpPr>
          <p:cNvPr id="467" name="Google Shape;467;p56"/>
          <p:cNvSpPr txBox="1"/>
          <p:nvPr/>
        </p:nvSpPr>
        <p:spPr>
          <a:xfrm>
            <a:off x="1935844" y="102255"/>
            <a:ext cx="4700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64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IMPORT</a:t>
            </a:r>
            <a:r>
              <a:rPr lang="pt-BR" sz="6400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â</a:t>
            </a:r>
            <a:r>
              <a:rPr i="0" lang="pt-BR" sz="64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NCIA</a:t>
            </a:r>
            <a:endParaRPr sz="6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68" name="Google Shape;468;p56"/>
          <p:cNvSpPr txBox="1"/>
          <p:nvPr/>
        </p:nvSpPr>
        <p:spPr>
          <a:xfrm>
            <a:off x="512027" y="1526247"/>
            <a:ext cx="81201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Essa heurística é crucial porque enfatiza a importância de projetar sistemas que sejam capazes de lidar de forma eficaz com os erros, proporcionando aos usuários feedback claro, diagnóstico útil e opções para corrigir os problemas encontrados. Aqui estão algumas maneiras de implementar essa heurística:</a:t>
            </a:r>
            <a:endParaRPr sz="17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2222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9" name="Google Shape;469;p56"/>
          <p:cNvSpPr/>
          <p:nvPr/>
        </p:nvSpPr>
        <p:spPr>
          <a:xfrm>
            <a:off x="7337059" y="-1546624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6"/>
          <p:cNvSpPr/>
          <p:nvPr/>
        </p:nvSpPr>
        <p:spPr>
          <a:xfrm>
            <a:off x="-3091913" y="3220405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/>
          <p:nvPr/>
        </p:nvSpPr>
        <p:spPr>
          <a:xfrm>
            <a:off x="1024053" y="4433259"/>
            <a:ext cx="8661427" cy="709609"/>
          </a:xfrm>
          <a:custGeom>
            <a:rect b="b" l="l" r="r" t="t"/>
            <a:pathLst>
              <a:path extrusionOk="0" h="1010120" w="9238855">
                <a:moveTo>
                  <a:pt x="0" y="0"/>
                </a:moveTo>
                <a:lnTo>
                  <a:pt x="9238855" y="0"/>
                </a:lnTo>
                <a:lnTo>
                  <a:pt x="9238855" y="1010120"/>
                </a:lnTo>
                <a:lnTo>
                  <a:pt x="0" y="101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7289" l="0" r="0" t="-407289"/>
            </a:stretch>
          </a:blipFill>
          <a:ln>
            <a:noFill/>
          </a:ln>
        </p:spPr>
      </p:sp>
      <p:sp>
        <p:nvSpPr>
          <p:cNvPr id="476" name="Google Shape;476;p57"/>
          <p:cNvSpPr/>
          <p:nvPr/>
        </p:nvSpPr>
        <p:spPr>
          <a:xfrm>
            <a:off x="-2729874" y="3220405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/>
          <p:nvPr/>
        </p:nvSpPr>
        <p:spPr>
          <a:xfrm>
            <a:off x="4902775" y="1238100"/>
            <a:ext cx="3874613" cy="2865919"/>
          </a:xfrm>
          <a:custGeom>
            <a:rect b="b" l="l" r="r" t="t"/>
            <a:pathLst>
              <a:path extrusionOk="0" h="4108844" w="4132920">
                <a:moveTo>
                  <a:pt x="0" y="0"/>
                </a:moveTo>
                <a:lnTo>
                  <a:pt x="4132919" y="0"/>
                </a:lnTo>
                <a:lnTo>
                  <a:pt x="4132919" y="4108844"/>
                </a:lnTo>
                <a:lnTo>
                  <a:pt x="0" y="4108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57"/>
          <p:cNvSpPr/>
          <p:nvPr/>
        </p:nvSpPr>
        <p:spPr>
          <a:xfrm>
            <a:off x="7337059" y="-1546624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515334" y="1544206"/>
            <a:ext cx="3903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Mensagens de erro claras</a:t>
            </a:r>
            <a:r>
              <a:rPr b="0" i="0" lang="pt-BR" sz="18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Quando um erro ocorrer, a mensagem exibida deve ser clara e descritiva, explicando o que deu errado de uma maneira compreensível para o usuário.</a:t>
            </a:r>
            <a:endParaRPr sz="1000"/>
          </a:p>
        </p:txBody>
      </p:sp>
      <p:sp>
        <p:nvSpPr>
          <p:cNvPr id="480" name="Google Shape;480;p57"/>
          <p:cNvSpPr/>
          <p:nvPr/>
        </p:nvSpPr>
        <p:spPr>
          <a:xfrm>
            <a:off x="1490960" y="576777"/>
            <a:ext cx="6601026" cy="164051"/>
          </a:xfrm>
          <a:custGeom>
            <a:rect b="b" l="l" r="r" t="t"/>
            <a:pathLst>
              <a:path extrusionOk="0" h="136142" w="500362">
                <a:moveTo>
                  <a:pt x="0" y="0"/>
                </a:moveTo>
                <a:lnTo>
                  <a:pt x="500362" y="0"/>
                </a:lnTo>
                <a:lnTo>
                  <a:pt x="500362" y="136142"/>
                </a:lnTo>
                <a:lnTo>
                  <a:pt x="0" y="13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743" l="0" r="0" t="-133754"/>
            </a:stretch>
          </a:blipFill>
          <a:ln>
            <a:noFill/>
          </a:ln>
        </p:spPr>
      </p:sp>
      <p:sp>
        <p:nvSpPr>
          <p:cNvPr id="481" name="Google Shape;481;p57"/>
          <p:cNvSpPr txBox="1"/>
          <p:nvPr/>
        </p:nvSpPr>
        <p:spPr>
          <a:xfrm>
            <a:off x="1382554" y="166196"/>
            <a:ext cx="5806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64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EXEMPLOS DE APLICAÇÃO</a:t>
            </a:r>
            <a:endParaRPr sz="6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/>
          <p:nvPr/>
        </p:nvSpPr>
        <p:spPr>
          <a:xfrm>
            <a:off x="1024053" y="4433259"/>
            <a:ext cx="8661427" cy="709609"/>
          </a:xfrm>
          <a:custGeom>
            <a:rect b="b" l="l" r="r" t="t"/>
            <a:pathLst>
              <a:path extrusionOk="0" h="1010120" w="9238855">
                <a:moveTo>
                  <a:pt x="0" y="0"/>
                </a:moveTo>
                <a:lnTo>
                  <a:pt x="9238855" y="0"/>
                </a:lnTo>
                <a:lnTo>
                  <a:pt x="9238855" y="1010120"/>
                </a:lnTo>
                <a:lnTo>
                  <a:pt x="0" y="101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7289" l="0" r="0" t="-407289"/>
            </a:stretch>
          </a:blipFill>
          <a:ln>
            <a:noFill/>
          </a:ln>
        </p:spPr>
      </p:sp>
      <p:sp>
        <p:nvSpPr>
          <p:cNvPr id="487" name="Google Shape;487;p58"/>
          <p:cNvSpPr/>
          <p:nvPr/>
        </p:nvSpPr>
        <p:spPr>
          <a:xfrm>
            <a:off x="-2900245" y="3075072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8"/>
          <p:cNvSpPr/>
          <p:nvPr/>
        </p:nvSpPr>
        <p:spPr>
          <a:xfrm>
            <a:off x="4650620" y="1167737"/>
            <a:ext cx="4251127" cy="2805530"/>
          </a:xfrm>
          <a:custGeom>
            <a:rect b="b" l="l" r="r" t="t"/>
            <a:pathLst>
              <a:path extrusionOk="0" h="3993637" w="4534535">
                <a:moveTo>
                  <a:pt x="0" y="0"/>
                </a:moveTo>
                <a:lnTo>
                  <a:pt x="4534536" y="0"/>
                </a:lnTo>
                <a:lnTo>
                  <a:pt x="4534536" y="3993636"/>
                </a:lnTo>
                <a:lnTo>
                  <a:pt x="0" y="39936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58"/>
          <p:cNvSpPr/>
          <p:nvPr/>
        </p:nvSpPr>
        <p:spPr>
          <a:xfrm>
            <a:off x="7337059" y="-1546624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8"/>
          <p:cNvSpPr txBox="1"/>
          <p:nvPr/>
        </p:nvSpPr>
        <p:spPr>
          <a:xfrm>
            <a:off x="266464" y="1257973"/>
            <a:ext cx="4148100" cy="30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Sugestões para resolução:</a:t>
            </a:r>
            <a:r>
              <a:rPr b="0" i="0" lang="pt-BR" sz="18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Quando possível, a mensagem de erro deve fornecer sugestões ou orientações sobre como corrigir o problema. Isso pode incluir ações específicas que o usuário pode tomar para resolver a situação.</a:t>
            </a:r>
            <a:endParaRPr sz="1000"/>
          </a:p>
          <a:p>
            <a:pPr indent="0" lvl="0" marL="0" marR="0" rtl="0" algn="just">
              <a:lnSpc>
                <a:spcPct val="17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22222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1178471" y="596464"/>
            <a:ext cx="6601026" cy="164051"/>
          </a:xfrm>
          <a:custGeom>
            <a:rect b="b" l="l" r="r" t="t"/>
            <a:pathLst>
              <a:path extrusionOk="0" h="136142" w="500362">
                <a:moveTo>
                  <a:pt x="0" y="0"/>
                </a:moveTo>
                <a:lnTo>
                  <a:pt x="500362" y="0"/>
                </a:lnTo>
                <a:lnTo>
                  <a:pt x="500362" y="136142"/>
                </a:lnTo>
                <a:lnTo>
                  <a:pt x="0" y="13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743" l="0" r="0" t="-133754"/>
            </a:stretch>
          </a:blipFill>
          <a:ln>
            <a:noFill/>
          </a:ln>
        </p:spPr>
      </p:sp>
      <p:sp>
        <p:nvSpPr>
          <p:cNvPr id="492" name="Google Shape;492;p58"/>
          <p:cNvSpPr txBox="1"/>
          <p:nvPr/>
        </p:nvSpPr>
        <p:spPr>
          <a:xfrm>
            <a:off x="1423204" y="135748"/>
            <a:ext cx="572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64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EXEMPLOS DE APLICAÇÃO</a:t>
            </a:r>
            <a:endParaRPr sz="6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/>
          <p:nvPr/>
        </p:nvSpPr>
        <p:spPr>
          <a:xfrm>
            <a:off x="1441279" y="490232"/>
            <a:ext cx="6601026" cy="164051"/>
          </a:xfrm>
          <a:custGeom>
            <a:rect b="b" l="l" r="r" t="t"/>
            <a:pathLst>
              <a:path extrusionOk="0" h="136142" w="500362">
                <a:moveTo>
                  <a:pt x="0" y="0"/>
                </a:moveTo>
                <a:lnTo>
                  <a:pt x="500362" y="0"/>
                </a:lnTo>
                <a:lnTo>
                  <a:pt x="500362" y="136142"/>
                </a:lnTo>
                <a:lnTo>
                  <a:pt x="0" y="13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743" l="0" r="0" t="-133754"/>
            </a:stretch>
          </a:blipFill>
          <a:ln>
            <a:noFill/>
          </a:ln>
        </p:spPr>
      </p:sp>
      <p:sp>
        <p:nvSpPr>
          <p:cNvPr id="498" name="Google Shape;498;p59"/>
          <p:cNvSpPr/>
          <p:nvPr/>
        </p:nvSpPr>
        <p:spPr>
          <a:xfrm>
            <a:off x="1024053" y="4433259"/>
            <a:ext cx="8661427" cy="709609"/>
          </a:xfrm>
          <a:custGeom>
            <a:rect b="b" l="l" r="r" t="t"/>
            <a:pathLst>
              <a:path extrusionOk="0" h="1010120" w="9238855">
                <a:moveTo>
                  <a:pt x="0" y="0"/>
                </a:moveTo>
                <a:lnTo>
                  <a:pt x="9238855" y="0"/>
                </a:lnTo>
                <a:lnTo>
                  <a:pt x="9238855" y="1010120"/>
                </a:lnTo>
                <a:lnTo>
                  <a:pt x="0" y="101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7289" l="0" r="0" t="-407289"/>
            </a:stretch>
          </a:blipFill>
          <a:ln>
            <a:noFill/>
          </a:ln>
        </p:spPr>
      </p:sp>
      <p:sp>
        <p:nvSpPr>
          <p:cNvPr id="499" name="Google Shape;499;p59"/>
          <p:cNvSpPr/>
          <p:nvPr/>
        </p:nvSpPr>
        <p:spPr>
          <a:xfrm>
            <a:off x="7337059" y="-1546624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9"/>
          <p:cNvSpPr/>
          <p:nvPr/>
        </p:nvSpPr>
        <p:spPr>
          <a:xfrm>
            <a:off x="-2900245" y="3075072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9"/>
          <p:cNvSpPr/>
          <p:nvPr/>
        </p:nvSpPr>
        <p:spPr>
          <a:xfrm>
            <a:off x="5662519" y="1258985"/>
            <a:ext cx="2480924" cy="2569562"/>
          </a:xfrm>
          <a:custGeom>
            <a:rect b="b" l="l" r="r" t="t"/>
            <a:pathLst>
              <a:path extrusionOk="0" h="3657739" w="2646319">
                <a:moveTo>
                  <a:pt x="0" y="0"/>
                </a:moveTo>
                <a:lnTo>
                  <a:pt x="2646319" y="0"/>
                </a:lnTo>
                <a:lnTo>
                  <a:pt x="2646319" y="3657739"/>
                </a:lnTo>
                <a:lnTo>
                  <a:pt x="0" y="3657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p59"/>
          <p:cNvSpPr txBox="1"/>
          <p:nvPr/>
        </p:nvSpPr>
        <p:spPr>
          <a:xfrm>
            <a:off x="338253" y="1279181"/>
            <a:ext cx="4233600" cy="26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Links úteis ou recursos de ajuda:</a:t>
            </a:r>
            <a:r>
              <a:rPr b="0" i="0" lang="pt-BR" sz="1800" u="none" cap="none" strike="noStrike">
                <a:solidFill>
                  <a:srgbClr val="22222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 o problema for complexo ou se exigir conhecimento adicional, é útil fornecer links para recursos de ajuda relevantes, como FAQs, documentação ou suporte técnico.</a:t>
            </a:r>
            <a:endParaRPr sz="10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rgbClr val="22222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03" name="Google Shape;503;p59"/>
          <p:cNvSpPr txBox="1"/>
          <p:nvPr/>
        </p:nvSpPr>
        <p:spPr>
          <a:xfrm>
            <a:off x="1441285" y="112777"/>
            <a:ext cx="567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64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EXEMPLOS DE APLICAÇÃO</a:t>
            </a:r>
            <a:endParaRPr sz="6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/>
          <p:nvPr/>
        </p:nvSpPr>
        <p:spPr>
          <a:xfrm>
            <a:off x="1151513" y="598433"/>
            <a:ext cx="6601026" cy="164051"/>
          </a:xfrm>
          <a:custGeom>
            <a:rect b="b" l="l" r="r" t="t"/>
            <a:pathLst>
              <a:path extrusionOk="0" h="136142" w="500362">
                <a:moveTo>
                  <a:pt x="0" y="0"/>
                </a:moveTo>
                <a:lnTo>
                  <a:pt x="500362" y="0"/>
                </a:lnTo>
                <a:lnTo>
                  <a:pt x="500362" y="136142"/>
                </a:lnTo>
                <a:lnTo>
                  <a:pt x="0" y="136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3743" l="0" r="0" t="-133754"/>
            </a:stretch>
          </a:blipFill>
          <a:ln>
            <a:noFill/>
          </a:ln>
        </p:spPr>
      </p:sp>
      <p:sp>
        <p:nvSpPr>
          <p:cNvPr id="509" name="Google Shape;509;p60"/>
          <p:cNvSpPr/>
          <p:nvPr/>
        </p:nvSpPr>
        <p:spPr>
          <a:xfrm>
            <a:off x="1024053" y="4433259"/>
            <a:ext cx="8661427" cy="709609"/>
          </a:xfrm>
          <a:custGeom>
            <a:rect b="b" l="l" r="r" t="t"/>
            <a:pathLst>
              <a:path extrusionOk="0" h="1010120" w="9238855">
                <a:moveTo>
                  <a:pt x="0" y="0"/>
                </a:moveTo>
                <a:lnTo>
                  <a:pt x="9238855" y="0"/>
                </a:lnTo>
                <a:lnTo>
                  <a:pt x="9238855" y="1010120"/>
                </a:lnTo>
                <a:lnTo>
                  <a:pt x="0" y="1010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7289" l="0" r="0" t="-407289"/>
            </a:stretch>
          </a:blipFill>
          <a:ln>
            <a:noFill/>
          </a:ln>
        </p:spPr>
      </p:sp>
      <p:sp>
        <p:nvSpPr>
          <p:cNvPr id="510" name="Google Shape;510;p60"/>
          <p:cNvSpPr/>
          <p:nvPr/>
        </p:nvSpPr>
        <p:spPr>
          <a:xfrm>
            <a:off x="7337059" y="-1546624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0"/>
          <p:cNvSpPr txBox="1"/>
          <p:nvPr/>
        </p:nvSpPr>
        <p:spPr>
          <a:xfrm>
            <a:off x="1895856" y="187853"/>
            <a:ext cx="5352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6400" u="none" cap="none" strike="noStrike">
                <a:solidFill>
                  <a:srgbClr val="222222"/>
                </a:solidFill>
                <a:latin typeface="Amatic SC"/>
                <a:ea typeface="Amatic SC"/>
                <a:cs typeface="Amatic SC"/>
                <a:sym typeface="Amatic SC"/>
              </a:rPr>
              <a:t>CONTRA-EXEMPLO</a:t>
            </a:r>
            <a:endParaRPr sz="64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12" name="Google Shape;512;p60"/>
          <p:cNvSpPr/>
          <p:nvPr/>
        </p:nvSpPr>
        <p:spPr>
          <a:xfrm>
            <a:off x="-2900245" y="3075072"/>
            <a:ext cx="4381333" cy="3132387"/>
          </a:xfrm>
          <a:custGeom>
            <a:rect b="b" l="l" r="r" t="t"/>
            <a:pathLst>
              <a:path extrusionOk="0" h="6360176" w="6663624">
                <a:moveTo>
                  <a:pt x="3331812" y="5088"/>
                </a:moveTo>
                <a:lnTo>
                  <a:pt x="3331812" y="5088"/>
                </a:lnTo>
                <a:cubicBezTo>
                  <a:pt x="2194111" y="0"/>
                  <a:pt x="1140649" y="604036"/>
                  <a:pt x="570324" y="1588475"/>
                </a:cubicBezTo>
                <a:cubicBezTo>
                  <a:pt x="0" y="2572913"/>
                  <a:pt x="0" y="3787263"/>
                  <a:pt x="570324" y="4771701"/>
                </a:cubicBezTo>
                <a:cubicBezTo>
                  <a:pt x="1140649" y="5756140"/>
                  <a:pt x="2194111" y="6360176"/>
                  <a:pt x="3331812" y="6355088"/>
                </a:cubicBezTo>
                <a:cubicBezTo>
                  <a:pt x="4469513" y="6360176"/>
                  <a:pt x="5522976" y="5756140"/>
                  <a:pt x="6093300" y="4771701"/>
                </a:cubicBezTo>
                <a:cubicBezTo>
                  <a:pt x="6663624" y="3787263"/>
                  <a:pt x="6663624" y="2572913"/>
                  <a:pt x="6093300" y="1588475"/>
                </a:cubicBezTo>
                <a:cubicBezTo>
                  <a:pt x="5522976" y="604036"/>
                  <a:pt x="4469513" y="0"/>
                  <a:pt x="3331812" y="5088"/>
                </a:cubicBezTo>
                <a:close/>
              </a:path>
            </a:pathLst>
          </a:custGeom>
          <a:solidFill>
            <a:srgbClr val="90FFB9">
              <a:alpha val="84710"/>
            </a:srgbClr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0"/>
          <p:cNvSpPr txBox="1"/>
          <p:nvPr/>
        </p:nvSpPr>
        <p:spPr>
          <a:xfrm>
            <a:off x="587575" y="1173050"/>
            <a:ext cx="33195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Um contraexemplo da nona heurística de Nielsen seria um sistema que não fornece um feedback adequado sobre erros, dificulta a compreensão dos problemas e não oferece opções claras para que os usuários possam corrigi-los.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4" name="Google Shape;5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375" y="1300400"/>
            <a:ext cx="3812476" cy="254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ctrTitle"/>
          </p:nvPr>
        </p:nvSpPr>
        <p:spPr>
          <a:xfrm>
            <a:off x="3130750" y="1634175"/>
            <a:ext cx="46824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latin typeface="Oswald Medium"/>
                <a:ea typeface="Oswald Medium"/>
                <a:cs typeface="Oswald Medium"/>
                <a:sym typeface="Oswald Medium"/>
              </a:rPr>
              <a:t>10. Ajuda e documentação</a:t>
            </a:r>
            <a:endParaRPr sz="4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20" name="Google Shape;520;p61"/>
          <p:cNvSpPr txBox="1"/>
          <p:nvPr>
            <p:ph idx="1" type="subTitle"/>
          </p:nvPr>
        </p:nvSpPr>
        <p:spPr>
          <a:xfrm>
            <a:off x="376125" y="4371575"/>
            <a:ext cx="3958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 Medium"/>
                <a:ea typeface="Oswald Medium"/>
                <a:cs typeface="Oswald Medium"/>
                <a:sym typeface="Oswald Medium"/>
              </a:rPr>
              <a:t>Anthony Dal Col, Daniel Santana, Diogo Marriel e Felipe Martins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D74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 rot="-3138910">
            <a:off x="-362950" y="-1440392"/>
            <a:ext cx="2613225" cy="3421571"/>
          </a:xfrm>
          <a:custGeom>
            <a:rect b="b" l="l" r="r" t="t"/>
            <a:pathLst>
              <a:path extrusionOk="0" h="6843143" w="5226451">
                <a:moveTo>
                  <a:pt x="0" y="0"/>
                </a:moveTo>
                <a:lnTo>
                  <a:pt x="5226451" y="0"/>
                </a:lnTo>
                <a:lnTo>
                  <a:pt x="5226451" y="6843144"/>
                </a:lnTo>
                <a:lnTo>
                  <a:pt x="0" y="6843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8" name="Google Shape;118;p17"/>
          <p:cNvGrpSpPr/>
          <p:nvPr/>
        </p:nvGrpSpPr>
        <p:grpSpPr>
          <a:xfrm>
            <a:off x="118133" y="1172340"/>
            <a:ext cx="5814267" cy="3456810"/>
            <a:chOff x="0" y="-38100"/>
            <a:chExt cx="1735179" cy="1031632"/>
          </a:xfrm>
        </p:grpSpPr>
        <p:sp>
          <p:nvSpPr>
            <p:cNvPr id="119" name="Google Shape;119;p17"/>
            <p:cNvSpPr/>
            <p:nvPr/>
          </p:nvSpPr>
          <p:spPr>
            <a:xfrm>
              <a:off x="0" y="0"/>
              <a:ext cx="1735179" cy="993532"/>
            </a:xfrm>
            <a:custGeom>
              <a:rect b="b" l="l" r="r" t="t"/>
              <a:pathLst>
                <a:path extrusionOk="0" h="993532" w="1735179">
                  <a:moveTo>
                    <a:pt x="33954" y="0"/>
                  </a:moveTo>
                  <a:lnTo>
                    <a:pt x="1701225" y="0"/>
                  </a:lnTo>
                  <a:cubicBezTo>
                    <a:pt x="1710230" y="0"/>
                    <a:pt x="1718867" y="3577"/>
                    <a:pt x="1725234" y="9945"/>
                  </a:cubicBezTo>
                  <a:cubicBezTo>
                    <a:pt x="1731602" y="16313"/>
                    <a:pt x="1735179" y="24949"/>
                    <a:pt x="1735179" y="33954"/>
                  </a:cubicBezTo>
                  <a:lnTo>
                    <a:pt x="1735179" y="959578"/>
                  </a:lnTo>
                  <a:cubicBezTo>
                    <a:pt x="1735179" y="968583"/>
                    <a:pt x="1731602" y="977220"/>
                    <a:pt x="1725234" y="983587"/>
                  </a:cubicBezTo>
                  <a:cubicBezTo>
                    <a:pt x="1718867" y="989955"/>
                    <a:pt x="1710230" y="993532"/>
                    <a:pt x="1701225" y="993532"/>
                  </a:cubicBezTo>
                  <a:lnTo>
                    <a:pt x="33954" y="993532"/>
                  </a:lnTo>
                  <a:cubicBezTo>
                    <a:pt x="15202" y="993532"/>
                    <a:pt x="0" y="978330"/>
                    <a:pt x="0" y="959578"/>
                  </a:cubicBezTo>
                  <a:lnTo>
                    <a:pt x="0" y="33954"/>
                  </a:lnTo>
                  <a:cubicBezTo>
                    <a:pt x="0" y="15202"/>
                    <a:pt x="15202" y="0"/>
                    <a:pt x="33954" y="0"/>
                  </a:cubicBezTo>
                  <a:close/>
                </a:path>
              </a:pathLst>
            </a:custGeom>
            <a:solidFill>
              <a:srgbClr val="3949A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0" y="-38100"/>
              <a:ext cx="1735179" cy="103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7"/>
          <p:cNvSpPr/>
          <p:nvPr/>
        </p:nvSpPr>
        <p:spPr>
          <a:xfrm>
            <a:off x="232239" y="1416870"/>
            <a:ext cx="5589273" cy="3128577"/>
          </a:xfrm>
          <a:custGeom>
            <a:rect b="b" l="l" r="r" t="t"/>
            <a:pathLst>
              <a:path extrusionOk="0" h="969397" w="1731849">
                <a:moveTo>
                  <a:pt x="15929" y="0"/>
                </a:moveTo>
                <a:lnTo>
                  <a:pt x="1715920" y="0"/>
                </a:lnTo>
                <a:cubicBezTo>
                  <a:pt x="1720145" y="0"/>
                  <a:pt x="1724197" y="1678"/>
                  <a:pt x="1727184" y="4666"/>
                </a:cubicBezTo>
                <a:cubicBezTo>
                  <a:pt x="1730171" y="7653"/>
                  <a:pt x="1731849" y="11704"/>
                  <a:pt x="1731849" y="15929"/>
                </a:cubicBezTo>
                <a:lnTo>
                  <a:pt x="1731849" y="953468"/>
                </a:lnTo>
                <a:cubicBezTo>
                  <a:pt x="1731849" y="962265"/>
                  <a:pt x="1724718" y="969397"/>
                  <a:pt x="1715920" y="969397"/>
                </a:cubicBezTo>
                <a:lnTo>
                  <a:pt x="15929" y="969397"/>
                </a:lnTo>
                <a:cubicBezTo>
                  <a:pt x="7132" y="969397"/>
                  <a:pt x="0" y="962265"/>
                  <a:pt x="0" y="953468"/>
                </a:cubicBezTo>
                <a:lnTo>
                  <a:pt x="0" y="15929"/>
                </a:lnTo>
                <a:cubicBezTo>
                  <a:pt x="0" y="7132"/>
                  <a:pt x="7132" y="0"/>
                  <a:pt x="15929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1" l="0" r="0" t="-681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-519468" y="4418149"/>
            <a:ext cx="4365387" cy="441726"/>
            <a:chOff x="0" y="-38100"/>
            <a:chExt cx="1302783" cy="131826"/>
          </a:xfrm>
        </p:grpSpPr>
        <p:sp>
          <p:nvSpPr>
            <p:cNvPr id="123" name="Google Shape;123;p17"/>
            <p:cNvSpPr/>
            <p:nvPr/>
          </p:nvSpPr>
          <p:spPr>
            <a:xfrm>
              <a:off x="0" y="0"/>
              <a:ext cx="1302783" cy="93726"/>
            </a:xfrm>
            <a:custGeom>
              <a:rect b="b" l="l" r="r" t="t"/>
              <a:pathLst>
                <a:path extrusionOk="0" h="93726" w="1302783">
                  <a:moveTo>
                    <a:pt x="18622" y="0"/>
                  </a:moveTo>
                  <a:lnTo>
                    <a:pt x="1284162" y="0"/>
                  </a:lnTo>
                  <a:cubicBezTo>
                    <a:pt x="1294446" y="0"/>
                    <a:pt x="1302783" y="8337"/>
                    <a:pt x="1302783" y="18622"/>
                  </a:cubicBezTo>
                  <a:lnTo>
                    <a:pt x="1302783" y="75105"/>
                  </a:lnTo>
                  <a:cubicBezTo>
                    <a:pt x="1302783" y="80043"/>
                    <a:pt x="1300821" y="84780"/>
                    <a:pt x="1297329" y="88272"/>
                  </a:cubicBezTo>
                  <a:cubicBezTo>
                    <a:pt x="1293837" y="91764"/>
                    <a:pt x="1289100" y="93726"/>
                    <a:pt x="1284162" y="93726"/>
                  </a:cubicBezTo>
                  <a:lnTo>
                    <a:pt x="18622" y="93726"/>
                  </a:lnTo>
                  <a:cubicBezTo>
                    <a:pt x="8337" y="93726"/>
                    <a:pt x="0" y="85389"/>
                    <a:pt x="0" y="75105"/>
                  </a:cubicBezTo>
                  <a:lnTo>
                    <a:pt x="0" y="18622"/>
                  </a:lnTo>
                  <a:cubicBezTo>
                    <a:pt x="0" y="8337"/>
                    <a:pt x="8337" y="0"/>
                    <a:pt x="18622" y="0"/>
                  </a:cubicBezTo>
                  <a:close/>
                </a:path>
              </a:pathLst>
            </a:custGeom>
            <a:solidFill>
              <a:srgbClr val="93AA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0" y="-38100"/>
              <a:ext cx="1302783" cy="131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7"/>
          <p:cNvSpPr txBox="1"/>
          <p:nvPr/>
        </p:nvSpPr>
        <p:spPr>
          <a:xfrm>
            <a:off x="417885" y="313257"/>
            <a:ext cx="3966160" cy="507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EXEMPLOS DE STATUS</a:t>
            </a:r>
            <a:endParaRPr sz="700"/>
          </a:p>
        </p:txBody>
      </p:sp>
      <p:cxnSp>
        <p:nvCxnSpPr>
          <p:cNvPr id="126" name="Google Shape;126;p17"/>
          <p:cNvCxnSpPr/>
          <p:nvPr/>
        </p:nvCxnSpPr>
        <p:spPr>
          <a:xfrm>
            <a:off x="5987347" y="438610"/>
            <a:ext cx="2400341" cy="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7" name="Google Shape;127;p17"/>
          <p:cNvCxnSpPr/>
          <p:nvPr/>
        </p:nvCxnSpPr>
        <p:spPr>
          <a:xfrm>
            <a:off x="432172" y="785511"/>
            <a:ext cx="3537600" cy="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28" name="Google Shape;128;p17"/>
          <p:cNvCxnSpPr/>
          <p:nvPr/>
        </p:nvCxnSpPr>
        <p:spPr>
          <a:xfrm rot="10800000">
            <a:off x="8985565" y="495300"/>
            <a:ext cx="0" cy="2400341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29" name="Google Shape;129;p17"/>
          <p:cNvGrpSpPr/>
          <p:nvPr/>
        </p:nvGrpSpPr>
        <p:grpSpPr>
          <a:xfrm>
            <a:off x="5821512" y="1172340"/>
            <a:ext cx="3109105" cy="3456810"/>
            <a:chOff x="0" y="-38100"/>
            <a:chExt cx="927865" cy="1031632"/>
          </a:xfrm>
        </p:grpSpPr>
        <p:sp>
          <p:nvSpPr>
            <p:cNvPr id="130" name="Google Shape;130;p17"/>
            <p:cNvSpPr/>
            <p:nvPr/>
          </p:nvSpPr>
          <p:spPr>
            <a:xfrm>
              <a:off x="0" y="0"/>
              <a:ext cx="927865" cy="993532"/>
            </a:xfrm>
            <a:custGeom>
              <a:rect b="b" l="l" r="r" t="t"/>
              <a:pathLst>
                <a:path extrusionOk="0" h="993532" w="927865">
                  <a:moveTo>
                    <a:pt x="63497" y="0"/>
                  </a:moveTo>
                  <a:lnTo>
                    <a:pt x="864368" y="0"/>
                  </a:lnTo>
                  <a:cubicBezTo>
                    <a:pt x="899436" y="0"/>
                    <a:pt x="927865" y="28429"/>
                    <a:pt x="927865" y="63497"/>
                  </a:cubicBezTo>
                  <a:lnTo>
                    <a:pt x="927865" y="930035"/>
                  </a:lnTo>
                  <a:cubicBezTo>
                    <a:pt x="927865" y="965104"/>
                    <a:pt x="899436" y="993532"/>
                    <a:pt x="864368" y="993532"/>
                  </a:cubicBezTo>
                  <a:lnTo>
                    <a:pt x="63497" y="993532"/>
                  </a:lnTo>
                  <a:cubicBezTo>
                    <a:pt x="28429" y="993532"/>
                    <a:pt x="0" y="965104"/>
                    <a:pt x="0" y="930035"/>
                  </a:cubicBezTo>
                  <a:lnTo>
                    <a:pt x="0" y="63497"/>
                  </a:lnTo>
                  <a:cubicBezTo>
                    <a:pt x="0" y="28429"/>
                    <a:pt x="28429" y="0"/>
                    <a:pt x="63497" y="0"/>
                  </a:cubicBezTo>
                  <a:close/>
                </a:path>
              </a:pathLst>
            </a:custGeom>
            <a:solidFill>
              <a:srgbClr val="3949A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0" y="-38100"/>
              <a:ext cx="927865" cy="10316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7"/>
          <p:cNvSpPr/>
          <p:nvPr/>
        </p:nvSpPr>
        <p:spPr>
          <a:xfrm>
            <a:off x="5932399" y="1416870"/>
            <a:ext cx="2888680" cy="3128577"/>
          </a:xfrm>
          <a:custGeom>
            <a:rect b="b" l="l" r="r" t="t"/>
            <a:pathLst>
              <a:path extrusionOk="0" h="969397" w="895064">
                <a:moveTo>
                  <a:pt x="30821" y="0"/>
                </a:moveTo>
                <a:lnTo>
                  <a:pt x="864243" y="0"/>
                </a:lnTo>
                <a:cubicBezTo>
                  <a:pt x="872417" y="0"/>
                  <a:pt x="880257" y="3247"/>
                  <a:pt x="886037" y="9027"/>
                </a:cubicBezTo>
                <a:cubicBezTo>
                  <a:pt x="891817" y="14807"/>
                  <a:pt x="895064" y="22647"/>
                  <a:pt x="895064" y="30821"/>
                </a:cubicBezTo>
                <a:lnTo>
                  <a:pt x="895064" y="938576"/>
                </a:lnTo>
                <a:cubicBezTo>
                  <a:pt x="895064" y="946750"/>
                  <a:pt x="891817" y="954590"/>
                  <a:pt x="886037" y="960370"/>
                </a:cubicBezTo>
                <a:cubicBezTo>
                  <a:pt x="880257" y="966150"/>
                  <a:pt x="872417" y="969397"/>
                  <a:pt x="864243" y="969397"/>
                </a:cubicBezTo>
                <a:lnTo>
                  <a:pt x="30821" y="969397"/>
                </a:lnTo>
                <a:cubicBezTo>
                  <a:pt x="22647" y="969397"/>
                  <a:pt x="14807" y="966150"/>
                  <a:pt x="9027" y="960370"/>
                </a:cubicBezTo>
                <a:cubicBezTo>
                  <a:pt x="3247" y="954590"/>
                  <a:pt x="0" y="946750"/>
                  <a:pt x="0" y="938576"/>
                </a:cubicBezTo>
                <a:lnTo>
                  <a:pt x="0" y="30821"/>
                </a:lnTo>
                <a:cubicBezTo>
                  <a:pt x="0" y="22647"/>
                  <a:pt x="3247" y="14807"/>
                  <a:pt x="9027" y="9027"/>
                </a:cubicBezTo>
                <a:cubicBezTo>
                  <a:pt x="14807" y="3247"/>
                  <a:pt x="22647" y="0"/>
                  <a:pt x="30821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40" l="0" r="0" t="-34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8307777">
            <a:off x="5258222" y="461450"/>
            <a:ext cx="1126580" cy="1126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4402268" y="4981754"/>
            <a:ext cx="4697603" cy="123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1ºHEURÍSTICO - RYCHARD CHAVES, BERNARDO SANTOS, RUAN ALPOHIM, ADEMAR LORENZONI, QUÉREN HAPUQUE, BERNARDO PEREIRA</a:t>
            </a:r>
            <a:endParaRPr sz="7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>
            <p:ph type="title"/>
          </p:nvPr>
        </p:nvSpPr>
        <p:spPr>
          <a:xfrm>
            <a:off x="1228550" y="414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latin typeface="Oswald Medium"/>
                <a:ea typeface="Oswald Medium"/>
                <a:cs typeface="Oswald Medium"/>
                <a:sym typeface="Oswald Medium"/>
              </a:rPr>
              <a:t>Definição:</a:t>
            </a:r>
            <a:endParaRPr sz="4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26" name="Google Shape;526;p62"/>
          <p:cNvSpPr txBox="1"/>
          <p:nvPr>
            <p:ph idx="1" type="body"/>
          </p:nvPr>
        </p:nvSpPr>
        <p:spPr>
          <a:xfrm>
            <a:off x="672300" y="1482625"/>
            <a:ext cx="7799400" cy="3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pt-BR" sz="1480">
                <a:latin typeface="Oswald Medium"/>
                <a:ea typeface="Oswald Medium"/>
                <a:cs typeface="Oswald Medium"/>
                <a:sym typeface="Oswald Medium"/>
              </a:rPr>
              <a:t>O último princípio das 10 heurísticas de usabilidade da Nielsen é uma parte essencial de muitos projetos. Sempre que informações adicionais são necessárias para o usuário tomar decisões bem informadas, um sistema de ajuda e documentação bem projetado deve ser incluído no design. Isso só ajudará a melhorar um produto que já é excelente.</a:t>
            </a:r>
            <a:endParaRPr sz="148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605"/>
              <a:buNone/>
            </a:pPr>
            <a:r>
              <a:rPr lang="pt-BR" sz="1480">
                <a:latin typeface="Oswald Medium"/>
                <a:ea typeface="Oswald Medium"/>
                <a:cs typeface="Oswald Medium"/>
                <a:sym typeface="Oswald Medium"/>
              </a:rPr>
              <a:t>O ideal é que seu produto seja tão fácil de usar que os usuários nem precisem de documentação e ajuda. Porém, mais do que frequentemente, os usuários enfrentam problemas e podem precisar de meios para resolvê-los. Nesse cenário, ter uma documentação clara e maneiras de ajudar pode invocar sentimentos positivos. Isso é ajuda e documentação.</a:t>
            </a:r>
            <a:endParaRPr sz="148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SzPts val="605"/>
              <a:buNone/>
            </a:pPr>
            <a:r>
              <a:rPr lang="pt-BR" sz="1480">
                <a:latin typeface="Oswald Medium"/>
                <a:ea typeface="Oswald Medium"/>
                <a:cs typeface="Oswald Medium"/>
                <a:sym typeface="Oswald Medium"/>
              </a:rPr>
              <a:t>Essa ajuda deve ser fornecida ao usuário de maneira oportuna e contextual, sempre que possível.</a:t>
            </a:r>
            <a:endParaRPr sz="148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814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00" y="1057100"/>
            <a:ext cx="3288675" cy="2340325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3060000" dist="314325">
              <a:srgbClr val="000000">
                <a:alpha val="61000"/>
              </a:srgbClr>
            </a:outerShdw>
          </a:effectLst>
        </p:spPr>
      </p:pic>
      <p:sp>
        <p:nvSpPr>
          <p:cNvPr id="532" name="Google Shape;532;p63"/>
          <p:cNvSpPr txBox="1"/>
          <p:nvPr/>
        </p:nvSpPr>
        <p:spPr>
          <a:xfrm>
            <a:off x="496525" y="1666500"/>
            <a:ext cx="38064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No formulário de pagamento do Walmart tem um campo para preencher o código de segurança do cartão. Como não é algo muito óbvio, tem uma imagem próxima ao campo mostrando onde fica o código de segurança do cartão. Essa é uma boa forma de fazer uma documentação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33" name="Google Shape;533;p63"/>
          <p:cNvSpPr txBox="1"/>
          <p:nvPr/>
        </p:nvSpPr>
        <p:spPr>
          <a:xfrm>
            <a:off x="903375" y="717175"/>
            <a:ext cx="2861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Exemplo:</a:t>
            </a:r>
            <a:endParaRPr sz="45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975" y="152400"/>
            <a:ext cx="4883347" cy="483869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280000" dist="171450">
              <a:srgbClr val="000000">
                <a:alpha val="43000"/>
              </a:srgbClr>
            </a:outerShdw>
          </a:effectLst>
        </p:spPr>
      </p:pic>
      <p:sp>
        <p:nvSpPr>
          <p:cNvPr id="539" name="Google Shape;539;p64"/>
          <p:cNvSpPr txBox="1"/>
          <p:nvPr/>
        </p:nvSpPr>
        <p:spPr>
          <a:xfrm>
            <a:off x="162075" y="1127100"/>
            <a:ext cx="3675600" cy="3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Os usuários devem receber informações no lugar e na hora certa, para que não </a:t>
            </a:r>
            <a:r>
              <a:rPr lang="pt-BR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precise</a:t>
            </a:r>
            <a:r>
              <a:rPr lang="pt-BR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 pesquisar o sistema todo para encontrá-las. Frequentemente, um usuário faz uma compra online e tem uma dúvida sobre o tempo de envio, políticas de devolução e reembolso, tamanho, etc.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Como pode ser visto no site For Love &amp; Lemons, os usuários recebem informações detalhadas sobre cada item, juntamente com um pop-up com links para informações oportunas, como a política de devolução e reembolso, guia de tamanho e política de fábrica. A ajuda imediata e documentação fornecem uma melhor experiência do usuário.</a:t>
            </a:r>
            <a:endParaRPr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40" name="Google Shape;540;p64"/>
          <p:cNvSpPr txBox="1"/>
          <p:nvPr/>
        </p:nvSpPr>
        <p:spPr>
          <a:xfrm>
            <a:off x="606825" y="230700"/>
            <a:ext cx="27861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Exemplo:</a:t>
            </a:r>
            <a:endParaRPr sz="45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title"/>
          </p:nvPr>
        </p:nvSpPr>
        <p:spPr>
          <a:xfrm>
            <a:off x="55175" y="335900"/>
            <a:ext cx="3669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latin typeface="Oswald Medium"/>
                <a:ea typeface="Oswald Medium"/>
                <a:cs typeface="Oswald Medium"/>
                <a:sym typeface="Oswald Medium"/>
              </a:rPr>
              <a:t>Contra-exemplo:</a:t>
            </a:r>
            <a:endParaRPr sz="4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75" y="699175"/>
            <a:ext cx="5227971" cy="3347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5"/>
          <p:cNvSpPr txBox="1"/>
          <p:nvPr/>
        </p:nvSpPr>
        <p:spPr>
          <a:xfrm>
            <a:off x="55175" y="1441275"/>
            <a:ext cx="33033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pt-BR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Neste contra-exemplo, do site “Casa do Velho” vemos o tamanho G na descrição, mas sem guia do tamanho, cada camisa possui uma forma diferente, este tamanho G pode ser maior do que outros tamanhos que o cliente costuma usar (mesmo que ele use o tamanho G).</a:t>
            </a:r>
            <a:endParaRPr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pt-BR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Para contatar o suporte, o cliente deverá enviar mensagem ao WhatsApp e esperar até um funcionário visualizar suas dúvidas, o que levaria tempo.</a:t>
            </a:r>
            <a:endParaRPr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Oswald"/>
              <a:buChar char="●"/>
            </a:pPr>
            <a:r>
              <a:rPr lang="pt-BR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Sem </a:t>
            </a:r>
            <a:r>
              <a:rPr lang="pt-BR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cálculo</a:t>
            </a:r>
            <a:r>
              <a:rPr lang="pt-BR"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de frete disponível antes da compra</a:t>
            </a:r>
            <a:endParaRPr sz="13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/>
        </p:nvSpPr>
        <p:spPr>
          <a:xfrm>
            <a:off x="514350" y="2202475"/>
            <a:ext cx="86298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Heurística de Nielsen</a:t>
            </a:r>
            <a:endParaRPr sz="11500"/>
          </a:p>
        </p:txBody>
      </p:sp>
      <p:grpSp>
        <p:nvGrpSpPr>
          <p:cNvPr id="553" name="Google Shape;553;p66"/>
          <p:cNvGrpSpPr/>
          <p:nvPr/>
        </p:nvGrpSpPr>
        <p:grpSpPr>
          <a:xfrm>
            <a:off x="514350" y="349384"/>
            <a:ext cx="8089293" cy="1755972"/>
            <a:chOff x="0" y="0"/>
            <a:chExt cx="21571449" cy="4682592"/>
          </a:xfrm>
        </p:grpSpPr>
        <p:grpSp>
          <p:nvGrpSpPr>
            <p:cNvPr id="554" name="Google Shape;554;p66"/>
            <p:cNvGrpSpPr/>
            <p:nvPr/>
          </p:nvGrpSpPr>
          <p:grpSpPr>
            <a:xfrm>
              <a:off x="0" y="0"/>
              <a:ext cx="3803904" cy="4682592"/>
              <a:chOff x="0" y="0"/>
              <a:chExt cx="660400" cy="812950"/>
            </a:xfrm>
          </p:grpSpPr>
          <p:sp>
            <p:nvSpPr>
              <p:cNvPr id="555" name="Google Shape;555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56" name="Google Shape;556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66"/>
            <p:cNvGrpSpPr/>
            <p:nvPr/>
          </p:nvGrpSpPr>
          <p:grpSpPr>
            <a:xfrm>
              <a:off x="2961257" y="0"/>
              <a:ext cx="3803904" cy="4682592"/>
              <a:chOff x="0" y="0"/>
              <a:chExt cx="660400" cy="812950"/>
            </a:xfrm>
          </p:grpSpPr>
          <p:sp>
            <p:nvSpPr>
              <p:cNvPr id="558" name="Google Shape;558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59" name="Google Shape;559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66"/>
            <p:cNvGrpSpPr/>
            <p:nvPr/>
          </p:nvGrpSpPr>
          <p:grpSpPr>
            <a:xfrm>
              <a:off x="5922515" y="0"/>
              <a:ext cx="3803904" cy="4682592"/>
              <a:chOff x="0" y="0"/>
              <a:chExt cx="660400" cy="812950"/>
            </a:xfrm>
          </p:grpSpPr>
          <p:sp>
            <p:nvSpPr>
              <p:cNvPr id="561" name="Google Shape;561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62" name="Google Shape;562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66"/>
            <p:cNvGrpSpPr/>
            <p:nvPr/>
          </p:nvGrpSpPr>
          <p:grpSpPr>
            <a:xfrm>
              <a:off x="8883772" y="0"/>
              <a:ext cx="3803904" cy="4682592"/>
              <a:chOff x="0" y="0"/>
              <a:chExt cx="660400" cy="812950"/>
            </a:xfrm>
          </p:grpSpPr>
          <p:sp>
            <p:nvSpPr>
              <p:cNvPr id="564" name="Google Shape;564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65" name="Google Shape;565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66"/>
            <p:cNvGrpSpPr/>
            <p:nvPr/>
          </p:nvGrpSpPr>
          <p:grpSpPr>
            <a:xfrm>
              <a:off x="11845030" y="0"/>
              <a:ext cx="3803904" cy="4682592"/>
              <a:chOff x="0" y="0"/>
              <a:chExt cx="660400" cy="812950"/>
            </a:xfrm>
          </p:grpSpPr>
          <p:sp>
            <p:nvSpPr>
              <p:cNvPr id="567" name="Google Shape;567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68" name="Google Shape;568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66"/>
            <p:cNvGrpSpPr/>
            <p:nvPr/>
          </p:nvGrpSpPr>
          <p:grpSpPr>
            <a:xfrm>
              <a:off x="14806287" y="0"/>
              <a:ext cx="3803904" cy="4682592"/>
              <a:chOff x="0" y="0"/>
              <a:chExt cx="660400" cy="812950"/>
            </a:xfrm>
          </p:grpSpPr>
          <p:sp>
            <p:nvSpPr>
              <p:cNvPr id="570" name="Google Shape;570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1" name="Google Shape;571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66"/>
            <p:cNvGrpSpPr/>
            <p:nvPr/>
          </p:nvGrpSpPr>
          <p:grpSpPr>
            <a:xfrm>
              <a:off x="17767545" y="0"/>
              <a:ext cx="3803904" cy="4682592"/>
              <a:chOff x="0" y="0"/>
              <a:chExt cx="660400" cy="812950"/>
            </a:xfrm>
          </p:grpSpPr>
          <p:sp>
            <p:nvSpPr>
              <p:cNvPr id="573" name="Google Shape;573;p66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574" name="Google Shape;574;p66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5" name="Google Shape;575;p66"/>
          <p:cNvSpPr txBox="1"/>
          <p:nvPr/>
        </p:nvSpPr>
        <p:spPr>
          <a:xfrm>
            <a:off x="4948450" y="4832875"/>
            <a:ext cx="41466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F70D1"/>
                </a:solidFill>
                <a:latin typeface="Forum"/>
                <a:ea typeface="Forum"/>
                <a:cs typeface="Forum"/>
                <a:sym typeface="Forum"/>
              </a:rPr>
              <a:t>Rhuam Pablo Lomeu Inácio</a:t>
            </a:r>
            <a:endParaRPr sz="1800">
              <a:solidFill>
                <a:srgbClr val="4F70D1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7"/>
          <p:cNvSpPr txBox="1"/>
          <p:nvPr/>
        </p:nvSpPr>
        <p:spPr>
          <a:xfrm>
            <a:off x="3217049" y="1913194"/>
            <a:ext cx="27111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581" name="Google Shape;581;p67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582" name="Google Shape;582;p67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583" name="Google Shape;583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67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586" name="Google Shape;586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67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589" name="Google Shape;589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67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592" name="Google Shape;592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67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595" name="Google Shape;595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67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598" name="Google Shape;598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67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601" name="Google Shape;601;p67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67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3" name="Google Shape;603;p67"/>
          <p:cNvSpPr txBox="1"/>
          <p:nvPr/>
        </p:nvSpPr>
        <p:spPr>
          <a:xfrm>
            <a:off x="3357514" y="1353124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04" name="Google Shape;604;p67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Definição:</a:t>
            </a:r>
            <a:endParaRPr sz="700"/>
          </a:p>
        </p:txBody>
      </p:sp>
      <p:sp>
        <p:nvSpPr>
          <p:cNvPr id="605" name="Google Shape;605;p67"/>
          <p:cNvSpPr txBox="1"/>
          <p:nvPr/>
        </p:nvSpPr>
        <p:spPr>
          <a:xfrm>
            <a:off x="299050" y="1353125"/>
            <a:ext cx="47289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200"/>
              <a:buChar char="•"/>
            </a:pPr>
            <a:r>
              <a:rPr lang="pt-BR" sz="12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As heurísticas de Nielsen, propostas por Jakob Nielsen, são um conjunto de diretrizes de usabilidade que ajudam os designers e desenvolvedores a identificar problemas potenciais em interfaces de usuário. Elas são baseadas em princípios de design e psicologia cognitiva, destinadas a melhorar a experiência do usuário ao interagir com sistemas digitais. As heurísticas de Nielsen são amplamente utilizadas na avaliação de usabilidade de interfaces de software e websites, fornecendo um conjunto de critérios abrangentes para avaliar a eficácia, eficiência e satisfação do usuário durante a interação com um sistema. Ao aplicar essas heurísticas durante o processo de design e desenvolvimento, os profissionais podem identificar e corrigir problemas de usabilidade antes que impactem negativamente a experiência do usuário final.</a:t>
            </a:r>
            <a:endParaRPr sz="12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439517" y="1353124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07" name="Google Shape;607;p67"/>
          <p:cNvSpPr txBox="1"/>
          <p:nvPr/>
        </p:nvSpPr>
        <p:spPr>
          <a:xfrm>
            <a:off x="6133833" y="1913194"/>
            <a:ext cx="2280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08" name="Google Shape;608;p67"/>
          <p:cNvSpPr txBox="1"/>
          <p:nvPr/>
        </p:nvSpPr>
        <p:spPr>
          <a:xfrm>
            <a:off x="6274298" y="1353124"/>
            <a:ext cx="2570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609" name="Google Shape;609;p67"/>
          <p:cNvGrpSpPr/>
          <p:nvPr/>
        </p:nvGrpSpPr>
        <p:grpSpPr>
          <a:xfrm>
            <a:off x="5298900" y="316537"/>
            <a:ext cx="3729441" cy="4188927"/>
            <a:chOff x="0" y="0"/>
            <a:chExt cx="9945177" cy="12127757"/>
          </a:xfrm>
        </p:grpSpPr>
        <p:grpSp>
          <p:nvGrpSpPr>
            <p:cNvPr id="610" name="Google Shape;610;p67"/>
            <p:cNvGrpSpPr/>
            <p:nvPr/>
          </p:nvGrpSpPr>
          <p:grpSpPr>
            <a:xfrm>
              <a:off x="0" y="2182580"/>
              <a:ext cx="9945177" cy="9945177"/>
              <a:chOff x="0" y="0"/>
              <a:chExt cx="812800" cy="812800"/>
            </a:xfrm>
          </p:grpSpPr>
          <p:sp>
            <p:nvSpPr>
              <p:cNvPr id="611" name="Google Shape;611;p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6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67"/>
            <p:cNvGrpSpPr/>
            <p:nvPr/>
          </p:nvGrpSpPr>
          <p:grpSpPr>
            <a:xfrm>
              <a:off x="0" y="0"/>
              <a:ext cx="9945177" cy="9945177"/>
              <a:chOff x="0" y="0"/>
              <a:chExt cx="812800" cy="812800"/>
            </a:xfrm>
          </p:grpSpPr>
          <p:sp>
            <p:nvSpPr>
              <p:cNvPr id="614" name="Google Shape;614;p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67"/>
              <p:cNvSpPr txBox="1"/>
              <p:nvPr/>
            </p:nvSpPr>
            <p:spPr>
              <a:xfrm>
                <a:off x="76200" y="19050"/>
                <a:ext cx="660300" cy="71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67"/>
            <p:cNvGrpSpPr/>
            <p:nvPr/>
          </p:nvGrpSpPr>
          <p:grpSpPr>
            <a:xfrm>
              <a:off x="0" y="3845445"/>
              <a:ext cx="9945170" cy="4147706"/>
              <a:chOff x="0" y="-57150"/>
              <a:chExt cx="1964478" cy="819300"/>
            </a:xfrm>
          </p:grpSpPr>
          <p:sp>
            <p:nvSpPr>
              <p:cNvPr id="617" name="Google Shape;617;p67"/>
              <p:cNvSpPr/>
              <p:nvPr/>
            </p:nvSpPr>
            <p:spPr>
              <a:xfrm>
                <a:off x="0" y="0"/>
                <a:ext cx="1964478" cy="762117"/>
              </a:xfrm>
              <a:custGeom>
                <a:rect b="b" l="l" r="r" t="t"/>
                <a:pathLst>
                  <a:path extrusionOk="0" h="762117" w="1964478">
                    <a:moveTo>
                      <a:pt x="103795" y="0"/>
                    </a:moveTo>
                    <a:lnTo>
                      <a:pt x="1860684" y="0"/>
                    </a:lnTo>
                    <a:cubicBezTo>
                      <a:pt x="1918008" y="0"/>
                      <a:pt x="1964478" y="46470"/>
                      <a:pt x="1964478" y="103795"/>
                    </a:cubicBezTo>
                    <a:lnTo>
                      <a:pt x="1964478" y="658322"/>
                    </a:lnTo>
                    <a:cubicBezTo>
                      <a:pt x="1964478" y="715646"/>
                      <a:pt x="1918008" y="762117"/>
                      <a:pt x="1860684" y="762117"/>
                    </a:cubicBezTo>
                    <a:lnTo>
                      <a:pt x="103795" y="762117"/>
                    </a:lnTo>
                    <a:cubicBezTo>
                      <a:pt x="46470" y="762117"/>
                      <a:pt x="0" y="715646"/>
                      <a:pt x="0" y="658322"/>
                    </a:cubicBezTo>
                    <a:lnTo>
                      <a:pt x="0" y="103795"/>
                    </a:lnTo>
                    <a:cubicBezTo>
                      <a:pt x="0" y="46470"/>
                      <a:pt x="46470" y="0"/>
                      <a:pt x="103795" y="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67"/>
              <p:cNvSpPr txBox="1"/>
              <p:nvPr/>
            </p:nvSpPr>
            <p:spPr>
              <a:xfrm>
                <a:off x="0" y="-57150"/>
                <a:ext cx="1964400" cy="81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19" name="Google Shape;61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494" y="1016756"/>
            <a:ext cx="2408251" cy="278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Exemplificação:</a:t>
            </a:r>
            <a:endParaRPr sz="700"/>
          </a:p>
        </p:txBody>
      </p:sp>
      <p:grpSp>
        <p:nvGrpSpPr>
          <p:cNvPr id="625" name="Google Shape;625;p68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626" name="Google Shape;626;p68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627" name="Google Shape;627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68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630" name="Google Shape;630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68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633" name="Google Shape;633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68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636" name="Google Shape;636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68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639" name="Google Shape;639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68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642" name="Google Shape;642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68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645" name="Google Shape;645;p6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68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7" name="Google Shape;647;p68"/>
          <p:cNvSpPr txBox="1"/>
          <p:nvPr/>
        </p:nvSpPr>
        <p:spPr>
          <a:xfrm>
            <a:off x="439513" y="1938075"/>
            <a:ext cx="36204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      </a:t>
            </a:r>
            <a:endParaRPr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19685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300"/>
              <a:buFont typeface="Forum"/>
              <a:buChar char="●"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O Google fornece feedback imediato aos usuários sobre o estado atual das pesquisas, carregamento de páginas e interações com seus serviços, garantindo que os usuários estejam cientes do que está acontecendo.</a:t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648" name="Google Shape;6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775" y="1610950"/>
            <a:ext cx="2553400" cy="1696400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9" name="Google Shape;64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38" y="2658863"/>
            <a:ext cx="2869714" cy="1766638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0" name="Google Shape;65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838" y="324425"/>
            <a:ext cx="3048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8"/>
          <p:cNvSpPr txBox="1"/>
          <p:nvPr/>
        </p:nvSpPr>
        <p:spPr>
          <a:xfrm>
            <a:off x="729625" y="1540725"/>
            <a:ext cx="3229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500"/>
              <a:buFont typeface="Forum"/>
              <a:buAutoNum type="arabicPeriod"/>
            </a:pPr>
            <a:r>
              <a:rPr i="1" lang="pt-BR" sz="15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Visibilidade do estado do sistema:</a:t>
            </a:r>
            <a:endParaRPr i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9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Exemplificação:</a:t>
            </a:r>
            <a:endParaRPr sz="700"/>
          </a:p>
        </p:txBody>
      </p:sp>
      <p:grpSp>
        <p:nvGrpSpPr>
          <p:cNvPr id="657" name="Google Shape;657;p69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658" name="Google Shape;658;p69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659" name="Google Shape;659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" name="Google Shape;661;p69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662" name="Google Shape;662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4" name="Google Shape;664;p69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665" name="Google Shape;665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69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668" name="Google Shape;668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0" name="Google Shape;670;p69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671" name="Google Shape;671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p69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674" name="Google Shape;674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6" name="Google Shape;676;p69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677" name="Google Shape;677;p69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69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9" name="Google Shape;679;p69"/>
          <p:cNvSpPr txBox="1"/>
          <p:nvPr/>
        </p:nvSpPr>
        <p:spPr>
          <a:xfrm>
            <a:off x="439513" y="2235863"/>
            <a:ext cx="3620400" cy="13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      </a:t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19685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300"/>
              <a:buFont typeface="Forum"/>
              <a:buChar char="●"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A linguagem e os conceitos utilizados pelo Google são familiares aos usuários, facilitando a compreensão e a interação com seus serviços, como o uso de palavras-chave em pesquisas.</a:t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680" name="Google Shape;680;p69"/>
          <p:cNvPicPr preferRelativeResize="0"/>
          <p:nvPr/>
        </p:nvPicPr>
        <p:blipFill rotWithShape="1">
          <a:blip r:embed="rId3">
            <a:alphaModFix/>
          </a:blip>
          <a:srcRect b="0" l="6163" r="6155" t="0"/>
          <a:stretch/>
        </p:blipFill>
        <p:spPr>
          <a:xfrm>
            <a:off x="6183775" y="1610950"/>
            <a:ext cx="2553400" cy="1696401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1" name="Google Shape;68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38" y="2658863"/>
            <a:ext cx="2869714" cy="1766638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2" name="Google Shape;68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838" y="324425"/>
            <a:ext cx="3048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9"/>
          <p:cNvSpPr txBox="1"/>
          <p:nvPr/>
        </p:nvSpPr>
        <p:spPr>
          <a:xfrm>
            <a:off x="439513" y="1515825"/>
            <a:ext cx="3973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2.  Correspondência entre o sistema e o mundo real:</a:t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0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Exemplificação:</a:t>
            </a:r>
            <a:endParaRPr sz="700"/>
          </a:p>
        </p:txBody>
      </p:sp>
      <p:grpSp>
        <p:nvGrpSpPr>
          <p:cNvPr id="689" name="Google Shape;689;p70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690" name="Google Shape;690;p70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691" name="Google Shape;691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70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694" name="Google Shape;694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70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697" name="Google Shape;697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70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700" name="Google Shape;700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70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703" name="Google Shape;703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5" name="Google Shape;705;p70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706" name="Google Shape;706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70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709" name="Google Shape;709;p70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70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1" name="Google Shape;711;p70"/>
          <p:cNvSpPr txBox="1"/>
          <p:nvPr/>
        </p:nvSpPr>
        <p:spPr>
          <a:xfrm>
            <a:off x="439513" y="2235863"/>
            <a:ext cx="36204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19685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300"/>
              <a:buFont typeface="Forum"/>
              <a:buChar char="●"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O Google oferece aos usuários a capacidade de personalizar suas configurações de privacidade, gerenciar suas contas e controlar as preferências de pesquisa, garantindo uma sensação de controle sobre sua experiência.</a:t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712" name="Google Shape;712;p70"/>
          <p:cNvPicPr preferRelativeResize="0"/>
          <p:nvPr/>
        </p:nvPicPr>
        <p:blipFill rotWithShape="1">
          <a:blip r:embed="rId3">
            <a:alphaModFix/>
          </a:blip>
          <a:srcRect b="0" l="5899" r="5908" t="0"/>
          <a:stretch/>
        </p:blipFill>
        <p:spPr>
          <a:xfrm>
            <a:off x="6183775" y="1610950"/>
            <a:ext cx="2553400" cy="1696401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3" name="Google Shape;713;p70"/>
          <p:cNvPicPr preferRelativeResize="0"/>
          <p:nvPr/>
        </p:nvPicPr>
        <p:blipFill rotWithShape="1">
          <a:blip r:embed="rId4">
            <a:alphaModFix/>
          </a:blip>
          <a:srcRect b="0" l="1774" r="1774" t="0"/>
          <a:stretch/>
        </p:blipFill>
        <p:spPr>
          <a:xfrm>
            <a:off x="5320838" y="2658863"/>
            <a:ext cx="2869712" cy="1766638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4" name="Google Shape;71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838" y="324425"/>
            <a:ext cx="3048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0"/>
          <p:cNvSpPr txBox="1"/>
          <p:nvPr/>
        </p:nvSpPr>
        <p:spPr>
          <a:xfrm>
            <a:off x="439513" y="1515825"/>
            <a:ext cx="3973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3. Controle e liberdade do usuário:</a:t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1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Exemplificação:</a:t>
            </a:r>
            <a:endParaRPr sz="700"/>
          </a:p>
        </p:txBody>
      </p:sp>
      <p:grpSp>
        <p:nvGrpSpPr>
          <p:cNvPr id="721" name="Google Shape;721;p71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722" name="Google Shape;722;p71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723" name="Google Shape;723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5" name="Google Shape;725;p71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726" name="Google Shape;726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71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729" name="Google Shape;729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71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732" name="Google Shape;732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71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735" name="Google Shape;735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71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738" name="Google Shape;738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71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741" name="Google Shape;741;p7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7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3" name="Google Shape;743;p71"/>
          <p:cNvSpPr txBox="1"/>
          <p:nvPr/>
        </p:nvSpPr>
        <p:spPr>
          <a:xfrm>
            <a:off x="439513" y="2235863"/>
            <a:ext cx="36204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300"/>
              <a:buFont typeface="Forum"/>
              <a:buChar char="●"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O Google mantém uma consistência visual em todos os seus produtos e serviços, garantindo que elementos de design, interações e terminologia sejam uniformes em todas as plataformas. Por exemplo, o uso consistente de cores (vermelho, amarelo, verde e azul) no logotipo do Google é uma parte fundamental da identidade visual da marca e é replicado em várias interfaces do usuário, como a página inicial de pesquisa, o Gmail e o Google Drive.</a:t>
            </a:r>
            <a:endParaRPr sz="6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744" name="Google Shape;744;p71"/>
          <p:cNvPicPr preferRelativeResize="0"/>
          <p:nvPr/>
        </p:nvPicPr>
        <p:blipFill rotWithShape="1">
          <a:blip r:embed="rId3">
            <a:alphaModFix/>
          </a:blip>
          <a:srcRect b="0" l="7670" r="7662" t="0"/>
          <a:stretch/>
        </p:blipFill>
        <p:spPr>
          <a:xfrm>
            <a:off x="6183775" y="1610950"/>
            <a:ext cx="2553400" cy="1696401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5" name="Google Shape;74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38" y="324425"/>
            <a:ext cx="3048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1"/>
          <p:cNvSpPr txBox="1"/>
          <p:nvPr/>
        </p:nvSpPr>
        <p:spPr>
          <a:xfrm>
            <a:off x="439513" y="1515825"/>
            <a:ext cx="3973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0D0D0D"/>
                </a:solidFill>
                <a:latin typeface="Forum"/>
                <a:ea typeface="Forum"/>
                <a:cs typeface="Forum"/>
                <a:sym typeface="Forum"/>
              </a:rPr>
              <a:t>4. Consistência e padrões:</a:t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747" name="Google Shape;74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125" y="2706337"/>
            <a:ext cx="2869713" cy="17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1"/>
          <p:cNvPicPr preferRelativeResize="0"/>
          <p:nvPr/>
        </p:nvPicPr>
        <p:blipFill rotWithShape="1">
          <a:blip r:embed="rId6">
            <a:alphaModFix/>
          </a:blip>
          <a:srcRect b="19219" l="0" r="0" t="19219"/>
          <a:stretch/>
        </p:blipFill>
        <p:spPr>
          <a:xfrm>
            <a:off x="5499125" y="2702213"/>
            <a:ext cx="2869711" cy="1766638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D74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8"/>
          <p:cNvGrpSpPr/>
          <p:nvPr/>
        </p:nvGrpSpPr>
        <p:grpSpPr>
          <a:xfrm>
            <a:off x="5922383" y="784967"/>
            <a:ext cx="2530269" cy="2166776"/>
            <a:chOff x="0" y="-38100"/>
            <a:chExt cx="1735200" cy="1031700"/>
          </a:xfrm>
        </p:grpSpPr>
        <p:sp>
          <p:nvSpPr>
            <p:cNvPr id="140" name="Google Shape;140;p18"/>
            <p:cNvSpPr/>
            <p:nvPr/>
          </p:nvSpPr>
          <p:spPr>
            <a:xfrm>
              <a:off x="0" y="0"/>
              <a:ext cx="1735179" cy="993532"/>
            </a:xfrm>
            <a:custGeom>
              <a:rect b="b" l="l" r="r" t="t"/>
              <a:pathLst>
                <a:path extrusionOk="0" h="993532" w="1735179">
                  <a:moveTo>
                    <a:pt x="33954" y="0"/>
                  </a:moveTo>
                  <a:lnTo>
                    <a:pt x="1701225" y="0"/>
                  </a:lnTo>
                  <a:cubicBezTo>
                    <a:pt x="1710230" y="0"/>
                    <a:pt x="1718867" y="3577"/>
                    <a:pt x="1725234" y="9945"/>
                  </a:cubicBezTo>
                  <a:cubicBezTo>
                    <a:pt x="1731602" y="16313"/>
                    <a:pt x="1735179" y="24949"/>
                    <a:pt x="1735179" y="33954"/>
                  </a:cubicBezTo>
                  <a:lnTo>
                    <a:pt x="1735179" y="959578"/>
                  </a:lnTo>
                  <a:cubicBezTo>
                    <a:pt x="1735179" y="968583"/>
                    <a:pt x="1731602" y="977220"/>
                    <a:pt x="1725234" y="983587"/>
                  </a:cubicBezTo>
                  <a:cubicBezTo>
                    <a:pt x="1718867" y="989955"/>
                    <a:pt x="1710230" y="993532"/>
                    <a:pt x="1701225" y="993532"/>
                  </a:cubicBezTo>
                  <a:lnTo>
                    <a:pt x="33954" y="993532"/>
                  </a:lnTo>
                  <a:cubicBezTo>
                    <a:pt x="15202" y="993532"/>
                    <a:pt x="0" y="978330"/>
                    <a:pt x="0" y="959578"/>
                  </a:cubicBezTo>
                  <a:lnTo>
                    <a:pt x="0" y="33954"/>
                  </a:lnTo>
                  <a:cubicBezTo>
                    <a:pt x="0" y="15202"/>
                    <a:pt x="15202" y="0"/>
                    <a:pt x="33954" y="0"/>
                  </a:cubicBezTo>
                  <a:close/>
                </a:path>
              </a:pathLst>
            </a:custGeom>
            <a:solidFill>
              <a:srgbClr val="3949A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0" y="-38100"/>
              <a:ext cx="1735200" cy="10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8"/>
          <p:cNvSpPr/>
          <p:nvPr/>
        </p:nvSpPr>
        <p:spPr>
          <a:xfrm rot="-3138910">
            <a:off x="-362950" y="-1440392"/>
            <a:ext cx="2613225" cy="3421571"/>
          </a:xfrm>
          <a:custGeom>
            <a:rect b="b" l="l" r="r" t="t"/>
            <a:pathLst>
              <a:path extrusionOk="0" h="6843143" w="5226451">
                <a:moveTo>
                  <a:pt x="0" y="0"/>
                </a:moveTo>
                <a:lnTo>
                  <a:pt x="5226451" y="0"/>
                </a:lnTo>
                <a:lnTo>
                  <a:pt x="5226451" y="6843144"/>
                </a:lnTo>
                <a:lnTo>
                  <a:pt x="0" y="6843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3" name="Google Shape;143;p18"/>
          <p:cNvGrpSpPr/>
          <p:nvPr/>
        </p:nvGrpSpPr>
        <p:grpSpPr>
          <a:xfrm>
            <a:off x="514350" y="1184722"/>
            <a:ext cx="4987770" cy="3449191"/>
            <a:chOff x="0" y="-38100"/>
            <a:chExt cx="1488524" cy="1029358"/>
          </a:xfrm>
        </p:grpSpPr>
        <p:sp>
          <p:nvSpPr>
            <p:cNvPr id="144" name="Google Shape;144;p18"/>
            <p:cNvSpPr/>
            <p:nvPr/>
          </p:nvSpPr>
          <p:spPr>
            <a:xfrm>
              <a:off x="0" y="0"/>
              <a:ext cx="1488524" cy="991258"/>
            </a:xfrm>
            <a:custGeom>
              <a:rect b="b" l="l" r="r" t="t"/>
              <a:pathLst>
                <a:path extrusionOk="0" h="991258" w="1488524">
                  <a:moveTo>
                    <a:pt x="39581" y="0"/>
                  </a:moveTo>
                  <a:lnTo>
                    <a:pt x="1448943" y="0"/>
                  </a:lnTo>
                  <a:cubicBezTo>
                    <a:pt x="1470803" y="0"/>
                    <a:pt x="1488524" y="17721"/>
                    <a:pt x="1488524" y="39581"/>
                  </a:cubicBezTo>
                  <a:lnTo>
                    <a:pt x="1488524" y="951678"/>
                  </a:lnTo>
                  <a:cubicBezTo>
                    <a:pt x="1488524" y="962175"/>
                    <a:pt x="1484354" y="972243"/>
                    <a:pt x="1476931" y="979665"/>
                  </a:cubicBezTo>
                  <a:cubicBezTo>
                    <a:pt x="1469508" y="987088"/>
                    <a:pt x="1459441" y="991258"/>
                    <a:pt x="1448943" y="991258"/>
                  </a:cubicBezTo>
                  <a:lnTo>
                    <a:pt x="39581" y="991258"/>
                  </a:lnTo>
                  <a:cubicBezTo>
                    <a:pt x="17721" y="991258"/>
                    <a:pt x="0" y="973538"/>
                    <a:pt x="0" y="951678"/>
                  </a:cubicBezTo>
                  <a:lnTo>
                    <a:pt x="0" y="39581"/>
                  </a:lnTo>
                  <a:cubicBezTo>
                    <a:pt x="0" y="17721"/>
                    <a:pt x="17721" y="0"/>
                    <a:pt x="39581" y="0"/>
                  </a:cubicBezTo>
                  <a:close/>
                </a:path>
              </a:pathLst>
            </a:custGeom>
            <a:solidFill>
              <a:srgbClr val="3949AB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0" y="-38100"/>
              <a:ext cx="1488524" cy="1029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-519468" y="4418149"/>
            <a:ext cx="4365387" cy="441726"/>
            <a:chOff x="0" y="-38100"/>
            <a:chExt cx="1302783" cy="131826"/>
          </a:xfrm>
        </p:grpSpPr>
        <p:sp>
          <p:nvSpPr>
            <p:cNvPr id="147" name="Google Shape;147;p18"/>
            <p:cNvSpPr/>
            <p:nvPr/>
          </p:nvSpPr>
          <p:spPr>
            <a:xfrm>
              <a:off x="0" y="0"/>
              <a:ext cx="1302783" cy="93726"/>
            </a:xfrm>
            <a:custGeom>
              <a:rect b="b" l="l" r="r" t="t"/>
              <a:pathLst>
                <a:path extrusionOk="0" h="93726" w="1302783">
                  <a:moveTo>
                    <a:pt x="18622" y="0"/>
                  </a:moveTo>
                  <a:lnTo>
                    <a:pt x="1284162" y="0"/>
                  </a:lnTo>
                  <a:cubicBezTo>
                    <a:pt x="1294446" y="0"/>
                    <a:pt x="1302783" y="8337"/>
                    <a:pt x="1302783" y="18622"/>
                  </a:cubicBezTo>
                  <a:lnTo>
                    <a:pt x="1302783" y="75105"/>
                  </a:lnTo>
                  <a:cubicBezTo>
                    <a:pt x="1302783" y="80043"/>
                    <a:pt x="1300821" y="84780"/>
                    <a:pt x="1297329" y="88272"/>
                  </a:cubicBezTo>
                  <a:cubicBezTo>
                    <a:pt x="1293837" y="91764"/>
                    <a:pt x="1289100" y="93726"/>
                    <a:pt x="1284162" y="93726"/>
                  </a:cubicBezTo>
                  <a:lnTo>
                    <a:pt x="18622" y="93726"/>
                  </a:lnTo>
                  <a:cubicBezTo>
                    <a:pt x="8337" y="93726"/>
                    <a:pt x="0" y="85389"/>
                    <a:pt x="0" y="75105"/>
                  </a:cubicBezTo>
                  <a:lnTo>
                    <a:pt x="0" y="18622"/>
                  </a:lnTo>
                  <a:cubicBezTo>
                    <a:pt x="0" y="8337"/>
                    <a:pt x="8337" y="0"/>
                    <a:pt x="18622" y="0"/>
                  </a:cubicBezTo>
                  <a:close/>
                </a:path>
              </a:pathLst>
            </a:custGeom>
            <a:solidFill>
              <a:srgbClr val="93AAE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0" y="-38100"/>
              <a:ext cx="1302783" cy="131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18"/>
          <p:cNvSpPr txBox="1"/>
          <p:nvPr/>
        </p:nvSpPr>
        <p:spPr>
          <a:xfrm>
            <a:off x="308347" y="277055"/>
            <a:ext cx="3966160" cy="507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CONTRA EXEMPLO</a:t>
            </a:r>
            <a:endParaRPr sz="700"/>
          </a:p>
        </p:txBody>
      </p:sp>
      <p:cxnSp>
        <p:nvCxnSpPr>
          <p:cNvPr id="150" name="Google Shape;150;p18"/>
          <p:cNvCxnSpPr/>
          <p:nvPr/>
        </p:nvCxnSpPr>
        <p:spPr>
          <a:xfrm>
            <a:off x="5987347" y="438610"/>
            <a:ext cx="2400341" cy="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322635" y="749309"/>
            <a:ext cx="2887800" cy="0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52" name="Google Shape;152;p18"/>
          <p:cNvCxnSpPr/>
          <p:nvPr/>
        </p:nvCxnSpPr>
        <p:spPr>
          <a:xfrm rot="10800000">
            <a:off x="8710613" y="576322"/>
            <a:ext cx="0" cy="2400341"/>
          </a:xfrm>
          <a:prstGeom prst="straightConnector1">
            <a:avLst/>
          </a:prstGeom>
          <a:noFill/>
          <a:ln cap="rnd" cmpd="sng" w="19050">
            <a:solidFill>
              <a:srgbClr val="93AAE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53" name="Google Shape;153;p18"/>
          <p:cNvSpPr/>
          <p:nvPr/>
        </p:nvSpPr>
        <p:spPr>
          <a:xfrm>
            <a:off x="3067247" y="3171288"/>
            <a:ext cx="3009506" cy="1805704"/>
          </a:xfrm>
          <a:custGeom>
            <a:rect b="b" l="l" r="r" t="t"/>
            <a:pathLst>
              <a:path extrusionOk="0" h="3611407" w="6019012">
                <a:moveTo>
                  <a:pt x="0" y="0"/>
                </a:moveTo>
                <a:lnTo>
                  <a:pt x="6019012" y="0"/>
                </a:lnTo>
                <a:lnTo>
                  <a:pt x="6019012" y="3611408"/>
                </a:lnTo>
                <a:lnTo>
                  <a:pt x="0" y="3611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8"/>
          <p:cNvSpPr/>
          <p:nvPr/>
        </p:nvSpPr>
        <p:spPr>
          <a:xfrm>
            <a:off x="477973" y="734529"/>
            <a:ext cx="2530262" cy="2530262"/>
          </a:xfrm>
          <a:custGeom>
            <a:rect b="b" l="l" r="r" t="t"/>
            <a:pathLst>
              <a:path extrusionOk="0" h="5060523" w="5060523">
                <a:moveTo>
                  <a:pt x="0" y="0"/>
                </a:moveTo>
                <a:lnTo>
                  <a:pt x="5060523" y="0"/>
                </a:lnTo>
                <a:lnTo>
                  <a:pt x="5060523" y="5060523"/>
                </a:lnTo>
                <a:lnTo>
                  <a:pt x="0" y="5060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8"/>
          <p:cNvSpPr/>
          <p:nvPr/>
        </p:nvSpPr>
        <p:spPr>
          <a:xfrm rot="1542915">
            <a:off x="2770869" y="2377806"/>
            <a:ext cx="1582269" cy="565661"/>
          </a:xfrm>
          <a:custGeom>
            <a:rect b="b" l="l" r="r" t="t"/>
            <a:pathLst>
              <a:path extrusionOk="0" h="1131322" w="3164538">
                <a:moveTo>
                  <a:pt x="0" y="0"/>
                </a:moveTo>
                <a:lnTo>
                  <a:pt x="3164538" y="0"/>
                </a:lnTo>
                <a:lnTo>
                  <a:pt x="3164538" y="1131322"/>
                </a:lnTo>
                <a:lnTo>
                  <a:pt x="0" y="1131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8"/>
          <p:cNvSpPr txBox="1"/>
          <p:nvPr/>
        </p:nvSpPr>
        <p:spPr>
          <a:xfrm>
            <a:off x="5987348" y="1149096"/>
            <a:ext cx="23802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93AAE9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Caso não houvesse a LED no dispositivo ‘Alexa Echo Dot 3.0’ os usuários não saberiam o estado em que o dispositivo estaria situado, ou seja, o usuário estaria confuso sobre o status em que o dispositivo se encontra.</a:t>
            </a:r>
            <a:endParaRPr sz="700"/>
          </a:p>
        </p:txBody>
      </p:sp>
      <p:sp>
        <p:nvSpPr>
          <p:cNvPr id="157" name="Google Shape;157;p18"/>
          <p:cNvSpPr txBox="1"/>
          <p:nvPr/>
        </p:nvSpPr>
        <p:spPr>
          <a:xfrm>
            <a:off x="4402268" y="4981754"/>
            <a:ext cx="4697603" cy="123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" u="none" cap="none" strike="noStrike">
                <a:solidFill>
                  <a:srgbClr val="A8C1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1ºHEURÍSTICO - RYCHARD CHAVES, BERNARDO SANTOS, RUAN ALPOHIM, ADEMAR LORENZONI, QUÉREN HAPUQUE, BERNARDO PEREIRA</a:t>
            </a:r>
            <a:endParaRPr sz="7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2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Exemplificação:</a:t>
            </a:r>
            <a:endParaRPr sz="700"/>
          </a:p>
        </p:txBody>
      </p:sp>
      <p:grpSp>
        <p:nvGrpSpPr>
          <p:cNvPr id="754" name="Google Shape;754;p72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755" name="Google Shape;755;p72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756" name="Google Shape;756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72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759" name="Google Shape;759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72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762" name="Google Shape;762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4" name="Google Shape;764;p72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765" name="Google Shape;765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7" name="Google Shape;767;p72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768" name="Google Shape;768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0" name="Google Shape;770;p72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771" name="Google Shape;771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72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774" name="Google Shape;774;p72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72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6" name="Google Shape;776;p72"/>
          <p:cNvSpPr txBox="1"/>
          <p:nvPr/>
        </p:nvSpPr>
        <p:spPr>
          <a:xfrm>
            <a:off x="439513" y="2235863"/>
            <a:ext cx="36204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1D1D"/>
              </a:buClr>
              <a:buSzPts val="1300"/>
              <a:buFont typeface="Forum"/>
              <a:buChar char="●"/>
            </a:pPr>
            <a:r>
              <a:rPr lang="pt-BR" sz="13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O Google usa algoritmos avançados para prevenir erros de pesquisa com sugestões automáticas, correção ortográfica e filtros para resultados indesejados, garantindo uma experiência de busca sem erros.</a:t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777" name="Google Shape;777;p72"/>
          <p:cNvPicPr preferRelativeResize="0"/>
          <p:nvPr/>
        </p:nvPicPr>
        <p:blipFill rotWithShape="1">
          <a:blip r:embed="rId3">
            <a:alphaModFix/>
          </a:blip>
          <a:srcRect b="0" l="2963" r="2963" t="0"/>
          <a:stretch/>
        </p:blipFill>
        <p:spPr>
          <a:xfrm>
            <a:off x="6183775" y="1610950"/>
            <a:ext cx="2553399" cy="1696401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8" name="Google Shape;778;p72"/>
          <p:cNvPicPr preferRelativeResize="0"/>
          <p:nvPr/>
        </p:nvPicPr>
        <p:blipFill rotWithShape="1">
          <a:blip r:embed="rId4">
            <a:alphaModFix/>
          </a:blip>
          <a:srcRect b="0" l="2624" r="2615" t="0"/>
          <a:stretch/>
        </p:blipFill>
        <p:spPr>
          <a:xfrm>
            <a:off x="5499138" y="2571738"/>
            <a:ext cx="2869713" cy="1766638"/>
          </a:xfrm>
          <a:prstGeom prst="rect">
            <a:avLst/>
          </a:prstGeom>
          <a:noFill/>
          <a:ln cap="flat" cmpd="sng" w="28575">
            <a:solidFill>
              <a:srgbClr val="1B4A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9" name="Google Shape;77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838" y="324425"/>
            <a:ext cx="30480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2"/>
          <p:cNvSpPr txBox="1"/>
          <p:nvPr/>
        </p:nvSpPr>
        <p:spPr>
          <a:xfrm>
            <a:off x="439513" y="1515825"/>
            <a:ext cx="3973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211D1D"/>
                </a:solidFill>
                <a:latin typeface="Forum"/>
                <a:ea typeface="Forum"/>
                <a:cs typeface="Forum"/>
                <a:sym typeface="Forum"/>
              </a:rPr>
              <a:t>5. Prevenção de erros:</a:t>
            </a:r>
            <a:endParaRPr i="1" sz="1500">
              <a:solidFill>
                <a:srgbClr val="211D1D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0CD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"/>
          <p:cNvSpPr txBox="1"/>
          <p:nvPr/>
        </p:nvSpPr>
        <p:spPr>
          <a:xfrm>
            <a:off x="439517" y="719138"/>
            <a:ext cx="8115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Contra-exemplo</a:t>
            </a:r>
            <a:r>
              <a:rPr lang="pt-BR" sz="4400">
                <a:solidFill>
                  <a:srgbClr val="1B4AD6"/>
                </a:solidFill>
                <a:latin typeface="Forum"/>
                <a:ea typeface="Forum"/>
                <a:cs typeface="Forum"/>
                <a:sym typeface="Forum"/>
              </a:rPr>
              <a:t>:</a:t>
            </a:r>
            <a:endParaRPr sz="700"/>
          </a:p>
        </p:txBody>
      </p:sp>
      <p:grpSp>
        <p:nvGrpSpPr>
          <p:cNvPr id="786" name="Google Shape;786;p73"/>
          <p:cNvGrpSpPr/>
          <p:nvPr/>
        </p:nvGrpSpPr>
        <p:grpSpPr>
          <a:xfrm>
            <a:off x="6274298" y="4520668"/>
            <a:ext cx="2869709" cy="622943"/>
            <a:chOff x="0" y="0"/>
            <a:chExt cx="7652557" cy="1661182"/>
          </a:xfrm>
        </p:grpSpPr>
        <p:grpSp>
          <p:nvGrpSpPr>
            <p:cNvPr id="787" name="Google Shape;787;p73"/>
            <p:cNvGrpSpPr/>
            <p:nvPr/>
          </p:nvGrpSpPr>
          <p:grpSpPr>
            <a:xfrm>
              <a:off x="0" y="0"/>
              <a:ext cx="1349461" cy="1661182"/>
              <a:chOff x="0" y="0"/>
              <a:chExt cx="660400" cy="812950"/>
            </a:xfrm>
          </p:grpSpPr>
          <p:sp>
            <p:nvSpPr>
              <p:cNvPr id="788" name="Google Shape;788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6581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0" name="Google Shape;790;p73"/>
            <p:cNvGrpSpPr/>
            <p:nvPr/>
          </p:nvGrpSpPr>
          <p:grpSpPr>
            <a:xfrm>
              <a:off x="1050516" y="0"/>
              <a:ext cx="1349461" cy="1661182"/>
              <a:chOff x="0" y="0"/>
              <a:chExt cx="660400" cy="812950"/>
            </a:xfrm>
          </p:grpSpPr>
          <p:sp>
            <p:nvSpPr>
              <p:cNvPr id="791" name="Google Shape;791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F70D1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73"/>
            <p:cNvGrpSpPr/>
            <p:nvPr/>
          </p:nvGrpSpPr>
          <p:grpSpPr>
            <a:xfrm>
              <a:off x="2101032" y="0"/>
              <a:ext cx="1349461" cy="1661182"/>
              <a:chOff x="0" y="0"/>
              <a:chExt cx="660400" cy="812950"/>
            </a:xfrm>
          </p:grpSpPr>
          <p:sp>
            <p:nvSpPr>
              <p:cNvPr id="794" name="Google Shape;794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3A60C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p73"/>
            <p:cNvGrpSpPr/>
            <p:nvPr/>
          </p:nvGrpSpPr>
          <p:grpSpPr>
            <a:xfrm>
              <a:off x="3151548" y="0"/>
              <a:ext cx="1349461" cy="1661182"/>
              <a:chOff x="0" y="0"/>
              <a:chExt cx="660400" cy="812950"/>
            </a:xfrm>
          </p:grpSpPr>
          <p:sp>
            <p:nvSpPr>
              <p:cNvPr id="797" name="Google Shape;797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C55CD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73"/>
            <p:cNvGrpSpPr/>
            <p:nvPr/>
          </p:nvGrpSpPr>
          <p:grpSpPr>
            <a:xfrm>
              <a:off x="4202064" y="0"/>
              <a:ext cx="1349461" cy="1661182"/>
              <a:chOff x="0" y="0"/>
              <a:chExt cx="660400" cy="812950"/>
            </a:xfrm>
          </p:grpSpPr>
          <p:sp>
            <p:nvSpPr>
              <p:cNvPr id="800" name="Google Shape;800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4A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2" name="Google Shape;802;p73"/>
            <p:cNvGrpSpPr/>
            <p:nvPr/>
          </p:nvGrpSpPr>
          <p:grpSpPr>
            <a:xfrm>
              <a:off x="5252580" y="0"/>
              <a:ext cx="1349461" cy="1661182"/>
              <a:chOff x="0" y="0"/>
              <a:chExt cx="660400" cy="812950"/>
            </a:xfrm>
          </p:grpSpPr>
          <p:sp>
            <p:nvSpPr>
              <p:cNvPr id="803" name="Google Shape;803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244D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73"/>
            <p:cNvGrpSpPr/>
            <p:nvPr/>
          </p:nvGrpSpPr>
          <p:grpSpPr>
            <a:xfrm>
              <a:off x="6303096" y="0"/>
              <a:ext cx="1349461" cy="1661182"/>
              <a:chOff x="0" y="0"/>
              <a:chExt cx="660400" cy="812950"/>
            </a:xfrm>
          </p:grpSpPr>
          <p:sp>
            <p:nvSpPr>
              <p:cNvPr id="806" name="Google Shape;806;p7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rect b="b" l="l" r="r" t="t"/>
                <a:pathLst>
                  <a:path extrusionOk="0" h="8128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A3DD4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73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6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8" name="Google Shape;808;p73"/>
          <p:cNvSpPr txBox="1"/>
          <p:nvPr/>
        </p:nvSpPr>
        <p:spPr>
          <a:xfrm>
            <a:off x="439513" y="2084163"/>
            <a:ext cx="362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809" name="Google Shape;809;p73"/>
          <p:cNvPicPr preferRelativeResize="0"/>
          <p:nvPr/>
        </p:nvPicPr>
        <p:blipFill rotWithShape="1">
          <a:blip r:embed="rId3">
            <a:alphaModFix/>
          </a:blip>
          <a:srcRect b="19731" l="0" r="0" t="19725"/>
          <a:stretch/>
        </p:blipFill>
        <p:spPr>
          <a:xfrm>
            <a:off x="5461349" y="324425"/>
            <a:ext cx="2907501" cy="10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3"/>
          <p:cNvSpPr txBox="1"/>
          <p:nvPr/>
        </p:nvSpPr>
        <p:spPr>
          <a:xfrm>
            <a:off x="497300" y="1537425"/>
            <a:ext cx="75285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O "XYZApp" apresenta falhas significativas na incorporação das heurísticas de Nielsen em seu design: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Forum"/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Visibilidade do estado do sistema: Falta de feedback imediato durante as interações dos usuários, levando à incerteza sobre o estado atual das operações.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Forum"/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Correspondência entre o sistema e o mundo real: Utilização de linguagem e conceitos complexos, dificultando a compreensão e interação dos usuários.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Forum"/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Controle e liberdade do usuário: Limitadas opções de personalização das configurações, resultando em uma sensação de falta de controle sobre a experiência.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Forum"/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Consistência e padrões: Ausência de padrões de design consistentes, dificultando a navegação entre diferentes seções do aplicativo.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Forum"/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Prevenção de erros: Falta de recursos avançados para evitar erros, tornando a experiência propensa a falhas e frustrações.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12121"/>
                </a:solidFill>
                <a:latin typeface="Forum"/>
                <a:ea typeface="Forum"/>
                <a:cs typeface="Forum"/>
                <a:sym typeface="Forum"/>
              </a:rPr>
              <a:t>Esse contra-exemplo ressalta a importância de considerar as heurísticas de Nielsen no design de produtos digitais para garantir uma experiência de usuário mais eficaz e satisfatória.</a:t>
            </a:r>
            <a:endParaRPr sz="12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500">
              <a:solidFill>
                <a:srgbClr val="212121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D74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/>
        </p:nvSpPr>
        <p:spPr>
          <a:xfrm>
            <a:off x="1384531" y="2713454"/>
            <a:ext cx="6374939" cy="15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6300" u="none" cap="none" strike="noStrike">
                <a:solidFill>
                  <a:srgbClr val="A8C1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OBRIGADO PELA ATENÇÃO</a:t>
            </a:r>
            <a:endParaRPr sz="700"/>
          </a:p>
        </p:txBody>
      </p:sp>
      <p:sp>
        <p:nvSpPr>
          <p:cNvPr id="163" name="Google Shape;163;p19"/>
          <p:cNvSpPr/>
          <p:nvPr/>
        </p:nvSpPr>
        <p:spPr>
          <a:xfrm rot="-1808374">
            <a:off x="-994910" y="2274765"/>
            <a:ext cx="2649366" cy="2666029"/>
          </a:xfrm>
          <a:custGeom>
            <a:rect b="b" l="l" r="r" t="t"/>
            <a:pathLst>
              <a:path extrusionOk="0" h="5332057" w="5298732">
                <a:moveTo>
                  <a:pt x="0" y="0"/>
                </a:moveTo>
                <a:lnTo>
                  <a:pt x="5298731" y="0"/>
                </a:lnTo>
                <a:lnTo>
                  <a:pt x="5298731" y="5332057"/>
                </a:lnTo>
                <a:lnTo>
                  <a:pt x="0" y="5332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9"/>
          <p:cNvSpPr/>
          <p:nvPr/>
        </p:nvSpPr>
        <p:spPr>
          <a:xfrm rot="-7363757">
            <a:off x="-1242810" y="219866"/>
            <a:ext cx="2649366" cy="2666029"/>
          </a:xfrm>
          <a:custGeom>
            <a:rect b="b" l="l" r="r" t="t"/>
            <a:pathLst>
              <a:path extrusionOk="0" h="5332057" w="5298732">
                <a:moveTo>
                  <a:pt x="0" y="0"/>
                </a:moveTo>
                <a:lnTo>
                  <a:pt x="5298732" y="0"/>
                </a:lnTo>
                <a:lnTo>
                  <a:pt x="5298732" y="5332057"/>
                </a:lnTo>
                <a:lnTo>
                  <a:pt x="0" y="5332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9"/>
          <p:cNvSpPr/>
          <p:nvPr/>
        </p:nvSpPr>
        <p:spPr>
          <a:xfrm rot="4243407">
            <a:off x="7806796" y="1992555"/>
            <a:ext cx="2649366" cy="2666028"/>
          </a:xfrm>
          <a:custGeom>
            <a:rect b="b" l="l" r="r" t="t"/>
            <a:pathLst>
              <a:path extrusionOk="0" h="5332057" w="5298732">
                <a:moveTo>
                  <a:pt x="0" y="0"/>
                </a:moveTo>
                <a:lnTo>
                  <a:pt x="5298732" y="0"/>
                </a:lnTo>
                <a:lnTo>
                  <a:pt x="5298732" y="5332057"/>
                </a:lnTo>
                <a:lnTo>
                  <a:pt x="0" y="5332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9"/>
          <p:cNvSpPr/>
          <p:nvPr/>
        </p:nvSpPr>
        <p:spPr>
          <a:xfrm rot="9510629">
            <a:off x="7960231" y="-62345"/>
            <a:ext cx="2649366" cy="2666029"/>
          </a:xfrm>
          <a:custGeom>
            <a:rect b="b" l="l" r="r" t="t"/>
            <a:pathLst>
              <a:path extrusionOk="0" h="5332057" w="5298732">
                <a:moveTo>
                  <a:pt x="0" y="0"/>
                </a:moveTo>
                <a:lnTo>
                  <a:pt x="5298731" y="0"/>
                </a:lnTo>
                <a:lnTo>
                  <a:pt x="5298731" y="5332057"/>
                </a:lnTo>
                <a:lnTo>
                  <a:pt x="0" y="5332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9"/>
          <p:cNvSpPr/>
          <p:nvPr/>
        </p:nvSpPr>
        <p:spPr>
          <a:xfrm>
            <a:off x="3447028" y="606388"/>
            <a:ext cx="2049918" cy="2057400"/>
          </a:xfrm>
          <a:custGeom>
            <a:rect b="b" l="l" r="r" t="t"/>
            <a:pathLst>
              <a:path extrusionOk="0" h="4114800" w="4099837">
                <a:moveTo>
                  <a:pt x="0" y="0"/>
                </a:moveTo>
                <a:lnTo>
                  <a:pt x="4099838" y="0"/>
                </a:lnTo>
                <a:lnTo>
                  <a:pt x="4099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00" y="738825"/>
            <a:ext cx="7851699" cy="17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type="title"/>
          </p:nvPr>
        </p:nvSpPr>
        <p:spPr>
          <a:xfrm>
            <a:off x="311700" y="738813"/>
            <a:ext cx="8520600" cy="2227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100">
                <a:solidFill>
                  <a:srgbClr val="000000"/>
                </a:solidFill>
                <a:highlight>
                  <a:srgbClr val="FFFFFF"/>
                </a:highlight>
              </a:rPr>
              <a:t>2ª</a:t>
            </a:r>
            <a:r>
              <a:rPr b="1" lang="pt-BR" sz="4200">
                <a:solidFill>
                  <a:srgbClr val="000000"/>
                </a:solidFill>
                <a:highlight>
                  <a:srgbClr val="FFFFFF"/>
                </a:highlight>
              </a:rPr>
              <a:t>Heurística de Jakob Nielsen</a:t>
            </a:r>
            <a:endParaRPr b="1" sz="4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ECECEC"/>
              </a:solidFill>
              <a:highlight>
                <a:srgbClr val="000000"/>
              </a:highlight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735100" y="2466750"/>
            <a:ext cx="7450200" cy="217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155CC"/>
                </a:highlight>
                <a:latin typeface="Verdana"/>
                <a:ea typeface="Verdana"/>
                <a:cs typeface="Verdana"/>
                <a:sym typeface="Verdana"/>
              </a:rPr>
              <a:t>by:</a:t>
            </a:r>
            <a:endParaRPr b="1" sz="1800">
              <a:solidFill>
                <a:schemeClr val="lt1"/>
              </a:solidFill>
              <a:highlight>
                <a:srgbClr val="1155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155CC"/>
                </a:highlight>
                <a:latin typeface="Verdana"/>
                <a:ea typeface="Verdana"/>
                <a:cs typeface="Verdana"/>
                <a:sym typeface="Verdana"/>
              </a:rPr>
              <a:t>Arthur Fernandes,</a:t>
            </a:r>
            <a:endParaRPr b="1" sz="1800">
              <a:solidFill>
                <a:schemeClr val="lt1"/>
              </a:solidFill>
              <a:highlight>
                <a:srgbClr val="1155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155CC"/>
                </a:highlight>
                <a:latin typeface="Verdana"/>
                <a:ea typeface="Verdana"/>
                <a:cs typeface="Verdana"/>
                <a:sym typeface="Verdana"/>
              </a:rPr>
              <a:t>Murilo Henrique,</a:t>
            </a:r>
            <a:endParaRPr b="1" sz="1800">
              <a:solidFill>
                <a:schemeClr val="lt1"/>
              </a:solidFill>
              <a:highlight>
                <a:srgbClr val="1155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155CC"/>
                </a:highlight>
                <a:latin typeface="Verdana"/>
                <a:ea typeface="Verdana"/>
                <a:cs typeface="Verdana"/>
                <a:sym typeface="Verdana"/>
              </a:rPr>
              <a:t>Luiz Fernando,</a:t>
            </a:r>
            <a:endParaRPr b="1" sz="1800">
              <a:solidFill>
                <a:schemeClr val="lt1"/>
              </a:solidFill>
              <a:highlight>
                <a:srgbClr val="1155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155CC"/>
                </a:highlight>
                <a:latin typeface="Verdana"/>
                <a:ea typeface="Verdana"/>
                <a:cs typeface="Verdana"/>
                <a:sym typeface="Verdana"/>
              </a:rPr>
              <a:t>Caio Gomes,</a:t>
            </a:r>
            <a:endParaRPr b="1" sz="1800">
              <a:solidFill>
                <a:schemeClr val="lt1"/>
              </a:solidFill>
              <a:highlight>
                <a:srgbClr val="1155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highlight>
                  <a:srgbClr val="1155CC"/>
                </a:highlight>
                <a:latin typeface="Verdana"/>
                <a:ea typeface="Verdana"/>
                <a:cs typeface="Verdana"/>
                <a:sym typeface="Verdana"/>
              </a:rPr>
              <a:t>Igor Rufino.</a:t>
            </a:r>
            <a:endParaRPr b="1" sz="1800">
              <a:solidFill>
                <a:schemeClr val="lt1"/>
              </a:solidFill>
              <a:highlight>
                <a:srgbClr val="1155CC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398100" y="1746950"/>
            <a:ext cx="8347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highlight>
                  <a:srgbClr val="FFE599"/>
                </a:highlight>
              </a:rPr>
              <a:t>Correspondência entre o sistema e o mundo real</a:t>
            </a:r>
            <a:endParaRPr b="1" sz="2500">
              <a:highlight>
                <a:srgbClr val="FFE59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346125" y="3562175"/>
            <a:ext cx="28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highlight>
                  <a:srgbClr val="1155CC"/>
                </a:highlight>
                <a:latin typeface="Roboto"/>
                <a:ea typeface="Roboto"/>
                <a:cs typeface="Roboto"/>
                <a:sym typeface="Roboto"/>
              </a:rPr>
              <a:t>trabalho CC1B UX</a:t>
            </a:r>
            <a:endParaRPr b="1" sz="1800">
              <a:solidFill>
                <a:srgbClr val="FFFFFF"/>
              </a:solidFill>
              <a:highlight>
                <a:srgbClr val="1155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-126000" y="4737325"/>
            <a:ext cx="1267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……………………………………………………………………………………………………………………………………………………………………….</a:t>
            </a:r>
            <a:endParaRPr sz="18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-195625" y="-83275"/>
            <a:ext cx="166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……………………………………………………………………………………………………………………………………………………………………….</a:t>
            </a:r>
            <a:endParaRPr sz="18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44" y="159545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94" y="270325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21180000" dist="209550">
              <a:srgbClr val="000000">
                <a:alpha val="90000"/>
              </a:srgbClr>
            </a:outerShdw>
          </a:effectLst>
        </p:spPr>
      </p:pic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6056" y="0"/>
            <a:ext cx="4214813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" name="Google Shape;186;p21"/>
          <p:cNvSpPr txBox="1"/>
          <p:nvPr>
            <p:ph type="title"/>
          </p:nvPr>
        </p:nvSpPr>
        <p:spPr>
          <a:xfrm>
            <a:off x="2048850" y="483175"/>
            <a:ext cx="5046300" cy="75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Definição</a:t>
            </a:r>
            <a:endParaRPr b="1" sz="436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-1962750" y="4425125"/>
            <a:ext cx="5535900" cy="72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537450" y="1444375"/>
            <a:ext cx="3265500" cy="98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6D9EEB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0" y="-1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1"/>
          <p:cNvSpPr txBox="1"/>
          <p:nvPr/>
        </p:nvSpPr>
        <p:spPr>
          <a:xfrm>
            <a:off x="341550" y="1244775"/>
            <a:ext cx="4540200" cy="30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CECEC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A segunda heurística de Jakob Nielsen enfatiza a importância da consistência com o mundo real para melhorar a usabilidade. Recomenda-se que os sistemas usem linguagem familiar, sigam convenções do mundo real e apresentem informações de maneira lógica e natural. Profissionais de UX devem evitar presumir que suas interpretações coincidem com as dos usuários, devido à variação na interpretação de palavras e ícones conforme fatores pessoais.</a:t>
            </a:r>
            <a:endParaRPr sz="13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ECECEC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CECEC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0" y="4663099"/>
            <a:ext cx="9144001" cy="480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071" y="2030817"/>
            <a:ext cx="1890187" cy="1855881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st="114300">
              <a:srgbClr val="000000">
                <a:alpha val="90000"/>
              </a:srgbClr>
            </a:outerShdw>
            <a:reflection blurRad="0" dir="5400000" dist="38100" endA="0" endPos="30000" fadeDir="5400012" kx="0" rotWithShape="0" algn="bl" stA="20000" stPos="0" sy="-100000" ky="0"/>
          </a:effectLst>
        </p:spPr>
      </p:pic>
      <p:sp>
        <p:nvSpPr>
          <p:cNvPr id="193" name="Google Shape;193;p21"/>
          <p:cNvSpPr txBox="1"/>
          <p:nvPr/>
        </p:nvSpPr>
        <p:spPr>
          <a:xfrm>
            <a:off x="4631400" y="1297775"/>
            <a:ext cx="18903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  <a:highlight>
                  <a:srgbClr val="0F2B36"/>
                </a:highlight>
                <a:latin typeface="Roboto"/>
                <a:ea typeface="Roboto"/>
                <a:cs typeface="Roboto"/>
                <a:sym typeface="Roboto"/>
              </a:rPr>
              <a:t>O sistema deve falar a língua dos usuários-alvos</a:t>
            </a:r>
            <a:endParaRPr b="1" sz="1100">
              <a:solidFill>
                <a:srgbClr val="FFFFFF"/>
              </a:solidFill>
              <a:highlight>
                <a:srgbClr val="0F2B36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DADAD"/>
              </a:solidFill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724400" y="3775850"/>
            <a:ext cx="1907100" cy="96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  <a:highlight>
                  <a:srgbClr val="3EABCA"/>
                </a:highlight>
                <a:latin typeface="Roboto"/>
                <a:ea typeface="Roboto"/>
                <a:cs typeface="Roboto"/>
                <a:sym typeface="Roboto"/>
              </a:rPr>
              <a:t>Use palavras, frases, conceitos e ícones familiares ao usuário</a:t>
            </a:r>
            <a:endParaRPr b="1" sz="1100">
              <a:solidFill>
                <a:srgbClr val="FFFFFF"/>
              </a:solidFill>
              <a:highlight>
                <a:srgbClr val="3EABC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DADAD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005150" y="1315025"/>
            <a:ext cx="2142000" cy="9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  <a:highlight>
                  <a:srgbClr val="F9734D"/>
                </a:highlight>
                <a:latin typeface="Roboto"/>
                <a:ea typeface="Roboto"/>
                <a:cs typeface="Roboto"/>
                <a:sym typeface="Roboto"/>
              </a:rPr>
              <a:t>Siga convenções do mundo real para apresentação de informações</a:t>
            </a:r>
            <a:endParaRPr b="1" sz="1100">
              <a:solidFill>
                <a:srgbClr val="FFFFFF"/>
              </a:solidFill>
              <a:highlight>
                <a:srgbClr val="F9734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DADAD"/>
              </a:solidFill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6668410" y="3886700"/>
            <a:ext cx="2475600" cy="76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  <a:highlight>
                  <a:srgbClr val="A4CBBA"/>
                </a:highlight>
                <a:latin typeface="Roboto"/>
                <a:ea typeface="Roboto"/>
                <a:cs typeface="Roboto"/>
                <a:sym typeface="Roboto"/>
              </a:rPr>
              <a:t>Apresentar informações em uma ordem natural e lógica</a:t>
            </a:r>
            <a:endParaRPr b="1" sz="1100">
              <a:solidFill>
                <a:srgbClr val="FFFFFF"/>
              </a:solidFill>
              <a:highlight>
                <a:srgbClr val="A4CBB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DADAD"/>
              </a:solidFill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-115650" y="3456900"/>
            <a:ext cx="3567600" cy="109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highlight>
                  <a:srgbClr val="3C78D8"/>
                </a:highlight>
                <a:latin typeface="Roboto"/>
                <a:ea typeface="Roboto"/>
                <a:cs typeface="Roboto"/>
                <a:sym typeface="Roboto"/>
              </a:rPr>
              <a:t>A interpretação de palavras e ícones varia de acordo com fatores pessoais</a:t>
            </a:r>
            <a:endParaRPr sz="1100">
              <a:solidFill>
                <a:schemeClr val="lt1"/>
              </a:solidFill>
              <a:highlight>
                <a:srgbClr val="3C78D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highlight>
                <a:srgbClr val="3C78D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highlight>
                  <a:srgbClr val="3C78D8"/>
                </a:highlight>
                <a:latin typeface="Roboto"/>
                <a:ea typeface="Roboto"/>
                <a:cs typeface="Roboto"/>
                <a:sym typeface="Roboto"/>
              </a:rPr>
              <a:t>Experiências, crenças e valores influenciam a interpretação</a:t>
            </a:r>
            <a:endParaRPr>
              <a:solidFill>
                <a:schemeClr val="lt1"/>
              </a:solidFill>
              <a:highlight>
                <a:srgbClr val="3C78D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